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276" r:id="rId2"/>
    <p:sldId id="257" r:id="rId3"/>
    <p:sldId id="295" r:id="rId4"/>
    <p:sldId id="296" r:id="rId5"/>
    <p:sldId id="294" r:id="rId6"/>
    <p:sldId id="297" r:id="rId7"/>
    <p:sldId id="298" r:id="rId8"/>
    <p:sldId id="299" r:id="rId9"/>
    <p:sldId id="286" r:id="rId10"/>
  </p:sldIdLst>
  <p:sldSz cx="9906000" cy="6858000" type="A4"/>
  <p:notesSz cx="10233025" cy="7102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2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143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434311" cy="35635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796346" y="1"/>
            <a:ext cx="4434311" cy="35635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7164B3E1-2800-4DCB-A4E3-6E4E5BAE4A1D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384550" y="887413"/>
            <a:ext cx="3463925" cy="2397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23303" y="3418066"/>
            <a:ext cx="8186420" cy="279660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746119"/>
            <a:ext cx="4434311" cy="35635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796346" y="6746119"/>
            <a:ext cx="4434311" cy="35635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74D0D4F1-E897-4EC3-BE7D-FF0AD1562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338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84550" y="887413"/>
            <a:ext cx="3463925" cy="2397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0D4F1-E897-4EC3-BE7D-FF0AD156255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996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84550" y="887413"/>
            <a:ext cx="3463925" cy="2397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0D4F1-E897-4EC3-BE7D-FF0AD156255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0468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84550" y="887413"/>
            <a:ext cx="3463925" cy="2397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0D4F1-E897-4EC3-BE7D-FF0AD156255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9600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84550" y="887413"/>
            <a:ext cx="3463925" cy="2397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0D4F1-E897-4EC3-BE7D-FF0AD156255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495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84550" y="887413"/>
            <a:ext cx="3463925" cy="2397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0D4F1-E897-4EC3-BE7D-FF0AD156255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7103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84550" y="887413"/>
            <a:ext cx="3463925" cy="2397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0D4F1-E897-4EC3-BE7D-FF0AD156255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0944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84550" y="887413"/>
            <a:ext cx="3463925" cy="2397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0D4F1-E897-4EC3-BE7D-FF0AD156255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1657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84550" y="887413"/>
            <a:ext cx="3463925" cy="2397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0D4F1-E897-4EC3-BE7D-FF0AD156255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580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51F72-E06F-4D43-A0AC-DC3DDB67DF46}" type="datetime1">
              <a:rPr lang="en-US" smtClean="0"/>
              <a:t>8/1/2021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76FE7-2364-4895-9A2D-16515EA3B9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99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4554E-5EE7-4C7A-9C12-4994BCA46A38}" type="datetime1">
              <a:rPr lang="en-US" smtClean="0"/>
              <a:t>8/1/2021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76FE7-2364-4895-9A2D-16515EA3B9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238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B150A-3848-4C60-8AE5-5E42DCB3B7E4}" type="datetime1">
              <a:rPr lang="en-US" smtClean="0"/>
              <a:t>8/1/2021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76FE7-2364-4895-9A2D-16515EA3B9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727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19DDD-C4C2-4400-8AB5-7309F8E3B154}" type="datetime1">
              <a:rPr lang="en-US" smtClean="0"/>
              <a:t>8/1/2021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76FE7-2364-4895-9A2D-16515EA3B9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173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7F7EC-3731-4086-82EC-F194D32F8E91}" type="datetime1">
              <a:rPr lang="en-US" smtClean="0"/>
              <a:t>8/1/2021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76FE7-2364-4895-9A2D-16515EA3B9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941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5DEAC-0A1E-4C0D-90B6-FA8FB6064A05}" type="datetime1">
              <a:rPr lang="en-US" smtClean="0"/>
              <a:t>8/1/2021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76FE7-2364-4895-9A2D-16515EA3B9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843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DCCDD-B1D3-4B3B-9F75-9A69D1423853}" type="datetime1">
              <a:rPr lang="en-US" smtClean="0"/>
              <a:t>8/1/2021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76FE7-2364-4895-9A2D-16515EA3B9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270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12CE9-F26F-4F32-A7FB-C423F2189D7C}" type="datetime1">
              <a:rPr lang="en-US" smtClean="0"/>
              <a:t>8/1/2021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76FE7-2364-4895-9A2D-16515EA3B9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549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AA283-2BD6-4668-BEA3-E527536F9799}" type="datetime1">
              <a:rPr lang="en-US" smtClean="0"/>
              <a:t>8/1/2021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76FE7-2364-4895-9A2D-16515EA3B9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145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5D035-BA8B-4F6F-9A22-BF7D3744AA52}" type="datetime1">
              <a:rPr lang="en-US" smtClean="0"/>
              <a:t>8/1/2021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76FE7-2364-4895-9A2D-16515EA3B9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579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A8DA1-7D66-4AD4-8882-2D3E7002014B}" type="datetime1">
              <a:rPr lang="en-US" smtClean="0"/>
              <a:t>8/1/2021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76FE7-2364-4895-9A2D-16515EA3B9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845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r="9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DFF0FB-8529-4CF4-AF9A-FD1648E5D61F}" type="datetime1">
              <a:rPr lang="en-US" smtClean="0"/>
              <a:t>8/1/2021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376FE7-2364-4895-9A2D-16515EA3B9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58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cover sheet op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2" y="-1"/>
            <a:ext cx="9890606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187227" y="249667"/>
            <a:ext cx="867252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MINISTRY OF INDUSTRY AND TRADE</a:t>
            </a:r>
          </a:p>
          <a:p>
            <a:pPr algn="ctr"/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INSTITUTE OF ENERGY</a:t>
            </a:r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152525" y="6228020"/>
            <a:ext cx="872252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 NOI – 7/2021</a:t>
            </a:r>
            <a:endParaRPr lang="en-US" alt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99300" y="6356352"/>
            <a:ext cx="2311400" cy="365125"/>
          </a:xfrm>
        </p:spPr>
        <p:txBody>
          <a:bodyPr/>
          <a:lstStyle/>
          <a:p>
            <a:fld id="{88DCFAD5-BF3F-441C-9A80-B4FB56BA5810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300198" y="2032887"/>
            <a:ext cx="6239795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GREEN HYDROGEN DEVELOPMENT IN VIET NAM - WHY AND HOW?</a:t>
            </a:r>
          </a:p>
          <a:p>
            <a:pPr algn="ctr"/>
            <a:endParaRPr 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US" sz="24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Prepared 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and presented by: </a:t>
            </a:r>
            <a:endParaRPr lang="en-US" sz="20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Mr. Le 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Viet </a:t>
            </a:r>
            <a:r>
              <a:rPr lang="en-US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Cuong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MSc.</a:t>
            </a:r>
          </a:p>
          <a:p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Deputy Director General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900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/>
          <p:cNvGrpSpPr/>
          <p:nvPr/>
        </p:nvGrpSpPr>
        <p:grpSpPr>
          <a:xfrm>
            <a:off x="746684" y="13441"/>
            <a:ext cx="9159317" cy="398074"/>
            <a:chOff x="4079622" y="3657597"/>
            <a:chExt cx="7143216" cy="541705"/>
          </a:xfrm>
        </p:grpSpPr>
        <p:sp>
          <p:nvSpPr>
            <p:cNvPr id="58" name="Straight Connector 57"/>
            <p:cNvSpPr/>
            <p:nvPr/>
          </p:nvSpPr>
          <p:spPr>
            <a:xfrm flipV="1">
              <a:off x="4079622" y="4187365"/>
              <a:ext cx="7143216" cy="11937"/>
            </a:xfrm>
            <a:prstGeom prst="line">
              <a:avLst/>
            </a:prstGeom>
            <a:ln w="28575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sp>
        <p:grpSp>
          <p:nvGrpSpPr>
            <p:cNvPr id="59" name="Group 58"/>
            <p:cNvGrpSpPr/>
            <p:nvPr/>
          </p:nvGrpSpPr>
          <p:grpSpPr>
            <a:xfrm>
              <a:off x="4092543" y="3657597"/>
              <a:ext cx="5072705" cy="505106"/>
              <a:chOff x="-628" y="1467621"/>
              <a:chExt cx="1646022" cy="1467416"/>
            </a:xfrm>
          </p:grpSpPr>
          <p:sp>
            <p:nvSpPr>
              <p:cNvPr id="60" name="Round Same Side Corner Rectangle 59"/>
              <p:cNvSpPr/>
              <p:nvPr/>
            </p:nvSpPr>
            <p:spPr>
              <a:xfrm>
                <a:off x="-628" y="1467621"/>
                <a:ext cx="1270114" cy="1467408"/>
              </a:xfrm>
              <a:custGeom>
                <a:avLst/>
                <a:gdLst>
                  <a:gd name="connsiteX0" fmla="*/ 84201 w 5291567"/>
                  <a:gd name="connsiteY0" fmla="*/ 0 h 505104"/>
                  <a:gd name="connsiteX1" fmla="*/ 5207366 w 5291567"/>
                  <a:gd name="connsiteY1" fmla="*/ 0 h 505104"/>
                  <a:gd name="connsiteX2" fmla="*/ 5291567 w 5291567"/>
                  <a:gd name="connsiteY2" fmla="*/ 84201 h 505104"/>
                  <a:gd name="connsiteX3" fmla="*/ 5291567 w 5291567"/>
                  <a:gd name="connsiteY3" fmla="*/ 505104 h 505104"/>
                  <a:gd name="connsiteX4" fmla="*/ 5291567 w 5291567"/>
                  <a:gd name="connsiteY4" fmla="*/ 505104 h 505104"/>
                  <a:gd name="connsiteX5" fmla="*/ 0 w 5291567"/>
                  <a:gd name="connsiteY5" fmla="*/ 505104 h 505104"/>
                  <a:gd name="connsiteX6" fmla="*/ 0 w 5291567"/>
                  <a:gd name="connsiteY6" fmla="*/ 505104 h 505104"/>
                  <a:gd name="connsiteX7" fmla="*/ 0 w 5291567"/>
                  <a:gd name="connsiteY7" fmla="*/ 84201 h 505104"/>
                  <a:gd name="connsiteX8" fmla="*/ 84201 w 5291567"/>
                  <a:gd name="connsiteY8" fmla="*/ 0 h 505104"/>
                  <a:gd name="connsiteX0" fmla="*/ 84201 w 5291567"/>
                  <a:gd name="connsiteY0" fmla="*/ 0 h 505104"/>
                  <a:gd name="connsiteX1" fmla="*/ 4669484 w 5291567"/>
                  <a:gd name="connsiteY1" fmla="*/ 13447 h 505104"/>
                  <a:gd name="connsiteX2" fmla="*/ 5291567 w 5291567"/>
                  <a:gd name="connsiteY2" fmla="*/ 84201 h 505104"/>
                  <a:gd name="connsiteX3" fmla="*/ 5291567 w 5291567"/>
                  <a:gd name="connsiteY3" fmla="*/ 505104 h 505104"/>
                  <a:gd name="connsiteX4" fmla="*/ 5291567 w 5291567"/>
                  <a:gd name="connsiteY4" fmla="*/ 505104 h 505104"/>
                  <a:gd name="connsiteX5" fmla="*/ 0 w 5291567"/>
                  <a:gd name="connsiteY5" fmla="*/ 505104 h 505104"/>
                  <a:gd name="connsiteX6" fmla="*/ 0 w 5291567"/>
                  <a:gd name="connsiteY6" fmla="*/ 505104 h 505104"/>
                  <a:gd name="connsiteX7" fmla="*/ 0 w 5291567"/>
                  <a:gd name="connsiteY7" fmla="*/ 84201 h 505104"/>
                  <a:gd name="connsiteX8" fmla="*/ 84201 w 5291567"/>
                  <a:gd name="connsiteY8" fmla="*/ 0 h 505104"/>
                  <a:gd name="connsiteX0" fmla="*/ 84201 w 5291567"/>
                  <a:gd name="connsiteY0" fmla="*/ 13447 h 518551"/>
                  <a:gd name="connsiteX1" fmla="*/ 4077813 w 5291567"/>
                  <a:gd name="connsiteY1" fmla="*/ 0 h 518551"/>
                  <a:gd name="connsiteX2" fmla="*/ 5291567 w 5291567"/>
                  <a:gd name="connsiteY2" fmla="*/ 97648 h 518551"/>
                  <a:gd name="connsiteX3" fmla="*/ 5291567 w 5291567"/>
                  <a:gd name="connsiteY3" fmla="*/ 518551 h 518551"/>
                  <a:gd name="connsiteX4" fmla="*/ 5291567 w 5291567"/>
                  <a:gd name="connsiteY4" fmla="*/ 518551 h 518551"/>
                  <a:gd name="connsiteX5" fmla="*/ 0 w 5291567"/>
                  <a:gd name="connsiteY5" fmla="*/ 518551 h 518551"/>
                  <a:gd name="connsiteX6" fmla="*/ 0 w 5291567"/>
                  <a:gd name="connsiteY6" fmla="*/ 518551 h 518551"/>
                  <a:gd name="connsiteX7" fmla="*/ 0 w 5291567"/>
                  <a:gd name="connsiteY7" fmla="*/ 97648 h 518551"/>
                  <a:gd name="connsiteX8" fmla="*/ 84201 w 5291567"/>
                  <a:gd name="connsiteY8" fmla="*/ 13447 h 518551"/>
                  <a:gd name="connsiteX0" fmla="*/ 84201 w 5291567"/>
                  <a:gd name="connsiteY0" fmla="*/ 13447 h 518551"/>
                  <a:gd name="connsiteX1" fmla="*/ 3728190 w 5291567"/>
                  <a:gd name="connsiteY1" fmla="*/ 0 h 518551"/>
                  <a:gd name="connsiteX2" fmla="*/ 5291567 w 5291567"/>
                  <a:gd name="connsiteY2" fmla="*/ 97648 h 518551"/>
                  <a:gd name="connsiteX3" fmla="*/ 5291567 w 5291567"/>
                  <a:gd name="connsiteY3" fmla="*/ 518551 h 518551"/>
                  <a:gd name="connsiteX4" fmla="*/ 5291567 w 5291567"/>
                  <a:gd name="connsiteY4" fmla="*/ 518551 h 518551"/>
                  <a:gd name="connsiteX5" fmla="*/ 0 w 5291567"/>
                  <a:gd name="connsiteY5" fmla="*/ 518551 h 518551"/>
                  <a:gd name="connsiteX6" fmla="*/ 0 w 5291567"/>
                  <a:gd name="connsiteY6" fmla="*/ 518551 h 518551"/>
                  <a:gd name="connsiteX7" fmla="*/ 0 w 5291567"/>
                  <a:gd name="connsiteY7" fmla="*/ 97648 h 518551"/>
                  <a:gd name="connsiteX8" fmla="*/ 84201 w 5291567"/>
                  <a:gd name="connsiteY8" fmla="*/ 13447 h 518551"/>
                  <a:gd name="connsiteX0" fmla="*/ 84201 w 5291567"/>
                  <a:gd name="connsiteY0" fmla="*/ 13447 h 518551"/>
                  <a:gd name="connsiteX1" fmla="*/ 3728190 w 5291567"/>
                  <a:gd name="connsiteY1" fmla="*/ 0 h 518551"/>
                  <a:gd name="connsiteX2" fmla="*/ 5291567 w 5291567"/>
                  <a:gd name="connsiteY2" fmla="*/ 514506 h 518551"/>
                  <a:gd name="connsiteX3" fmla="*/ 5291567 w 5291567"/>
                  <a:gd name="connsiteY3" fmla="*/ 518551 h 518551"/>
                  <a:gd name="connsiteX4" fmla="*/ 5291567 w 5291567"/>
                  <a:gd name="connsiteY4" fmla="*/ 518551 h 518551"/>
                  <a:gd name="connsiteX5" fmla="*/ 0 w 5291567"/>
                  <a:gd name="connsiteY5" fmla="*/ 518551 h 518551"/>
                  <a:gd name="connsiteX6" fmla="*/ 0 w 5291567"/>
                  <a:gd name="connsiteY6" fmla="*/ 518551 h 518551"/>
                  <a:gd name="connsiteX7" fmla="*/ 0 w 5291567"/>
                  <a:gd name="connsiteY7" fmla="*/ 97648 h 518551"/>
                  <a:gd name="connsiteX8" fmla="*/ 84201 w 5291567"/>
                  <a:gd name="connsiteY8" fmla="*/ 13447 h 518551"/>
                  <a:gd name="connsiteX0" fmla="*/ 84201 w 5291567"/>
                  <a:gd name="connsiteY0" fmla="*/ 0 h 505104"/>
                  <a:gd name="connsiteX1" fmla="*/ 3728190 w 5291567"/>
                  <a:gd name="connsiteY1" fmla="*/ 0 h 505104"/>
                  <a:gd name="connsiteX2" fmla="*/ 5291567 w 5291567"/>
                  <a:gd name="connsiteY2" fmla="*/ 501059 h 505104"/>
                  <a:gd name="connsiteX3" fmla="*/ 5291567 w 5291567"/>
                  <a:gd name="connsiteY3" fmla="*/ 505104 h 505104"/>
                  <a:gd name="connsiteX4" fmla="*/ 5291567 w 5291567"/>
                  <a:gd name="connsiteY4" fmla="*/ 505104 h 505104"/>
                  <a:gd name="connsiteX5" fmla="*/ 0 w 5291567"/>
                  <a:gd name="connsiteY5" fmla="*/ 505104 h 505104"/>
                  <a:gd name="connsiteX6" fmla="*/ 0 w 5291567"/>
                  <a:gd name="connsiteY6" fmla="*/ 505104 h 505104"/>
                  <a:gd name="connsiteX7" fmla="*/ 0 w 5291567"/>
                  <a:gd name="connsiteY7" fmla="*/ 84201 h 505104"/>
                  <a:gd name="connsiteX8" fmla="*/ 84201 w 5291567"/>
                  <a:gd name="connsiteY8" fmla="*/ 0 h 505104"/>
                  <a:gd name="connsiteX0" fmla="*/ 35503 w 5293105"/>
                  <a:gd name="connsiteY0" fmla="*/ 0 h 505104"/>
                  <a:gd name="connsiteX1" fmla="*/ 3729728 w 5293105"/>
                  <a:gd name="connsiteY1" fmla="*/ 0 h 505104"/>
                  <a:gd name="connsiteX2" fmla="*/ 5293105 w 5293105"/>
                  <a:gd name="connsiteY2" fmla="*/ 501059 h 505104"/>
                  <a:gd name="connsiteX3" fmla="*/ 5293105 w 5293105"/>
                  <a:gd name="connsiteY3" fmla="*/ 505104 h 505104"/>
                  <a:gd name="connsiteX4" fmla="*/ 5293105 w 5293105"/>
                  <a:gd name="connsiteY4" fmla="*/ 505104 h 505104"/>
                  <a:gd name="connsiteX5" fmla="*/ 1538 w 5293105"/>
                  <a:gd name="connsiteY5" fmla="*/ 505104 h 505104"/>
                  <a:gd name="connsiteX6" fmla="*/ 1538 w 5293105"/>
                  <a:gd name="connsiteY6" fmla="*/ 505104 h 505104"/>
                  <a:gd name="connsiteX7" fmla="*/ 1538 w 5293105"/>
                  <a:gd name="connsiteY7" fmla="*/ 84201 h 505104"/>
                  <a:gd name="connsiteX8" fmla="*/ 35503 w 5293105"/>
                  <a:gd name="connsiteY8" fmla="*/ 0 h 505104"/>
                  <a:gd name="connsiteX0" fmla="*/ 21707 w 5309451"/>
                  <a:gd name="connsiteY0" fmla="*/ 0 h 505104"/>
                  <a:gd name="connsiteX1" fmla="*/ 3746074 w 5309451"/>
                  <a:gd name="connsiteY1" fmla="*/ 0 h 505104"/>
                  <a:gd name="connsiteX2" fmla="*/ 5309451 w 5309451"/>
                  <a:gd name="connsiteY2" fmla="*/ 501059 h 505104"/>
                  <a:gd name="connsiteX3" fmla="*/ 5309451 w 5309451"/>
                  <a:gd name="connsiteY3" fmla="*/ 505104 h 505104"/>
                  <a:gd name="connsiteX4" fmla="*/ 5309451 w 5309451"/>
                  <a:gd name="connsiteY4" fmla="*/ 505104 h 505104"/>
                  <a:gd name="connsiteX5" fmla="*/ 17884 w 5309451"/>
                  <a:gd name="connsiteY5" fmla="*/ 505104 h 505104"/>
                  <a:gd name="connsiteX6" fmla="*/ 17884 w 5309451"/>
                  <a:gd name="connsiteY6" fmla="*/ 505104 h 505104"/>
                  <a:gd name="connsiteX7" fmla="*/ 17884 w 5309451"/>
                  <a:gd name="connsiteY7" fmla="*/ 84201 h 505104"/>
                  <a:gd name="connsiteX8" fmla="*/ 21707 w 5309451"/>
                  <a:gd name="connsiteY8" fmla="*/ 0 h 505104"/>
                  <a:gd name="connsiteX0" fmla="*/ 17155 w 5324993"/>
                  <a:gd name="connsiteY0" fmla="*/ 0 h 505104"/>
                  <a:gd name="connsiteX1" fmla="*/ 3761616 w 5324993"/>
                  <a:gd name="connsiteY1" fmla="*/ 0 h 505104"/>
                  <a:gd name="connsiteX2" fmla="*/ 5324993 w 5324993"/>
                  <a:gd name="connsiteY2" fmla="*/ 501059 h 505104"/>
                  <a:gd name="connsiteX3" fmla="*/ 5324993 w 5324993"/>
                  <a:gd name="connsiteY3" fmla="*/ 505104 h 505104"/>
                  <a:gd name="connsiteX4" fmla="*/ 5324993 w 5324993"/>
                  <a:gd name="connsiteY4" fmla="*/ 505104 h 505104"/>
                  <a:gd name="connsiteX5" fmla="*/ 33426 w 5324993"/>
                  <a:gd name="connsiteY5" fmla="*/ 505104 h 505104"/>
                  <a:gd name="connsiteX6" fmla="*/ 33426 w 5324993"/>
                  <a:gd name="connsiteY6" fmla="*/ 505104 h 505104"/>
                  <a:gd name="connsiteX7" fmla="*/ 33426 w 5324993"/>
                  <a:gd name="connsiteY7" fmla="*/ 84201 h 505104"/>
                  <a:gd name="connsiteX8" fmla="*/ 17155 w 5324993"/>
                  <a:gd name="connsiteY8" fmla="*/ 0 h 505104"/>
                  <a:gd name="connsiteX0" fmla="*/ 23799 w 5304845"/>
                  <a:gd name="connsiteY0" fmla="*/ 0 h 505104"/>
                  <a:gd name="connsiteX1" fmla="*/ 3741468 w 5304845"/>
                  <a:gd name="connsiteY1" fmla="*/ 0 h 505104"/>
                  <a:gd name="connsiteX2" fmla="*/ 5304845 w 5304845"/>
                  <a:gd name="connsiteY2" fmla="*/ 501059 h 505104"/>
                  <a:gd name="connsiteX3" fmla="*/ 5304845 w 5304845"/>
                  <a:gd name="connsiteY3" fmla="*/ 505104 h 505104"/>
                  <a:gd name="connsiteX4" fmla="*/ 5304845 w 5304845"/>
                  <a:gd name="connsiteY4" fmla="*/ 505104 h 505104"/>
                  <a:gd name="connsiteX5" fmla="*/ 13278 w 5304845"/>
                  <a:gd name="connsiteY5" fmla="*/ 505104 h 505104"/>
                  <a:gd name="connsiteX6" fmla="*/ 13278 w 5304845"/>
                  <a:gd name="connsiteY6" fmla="*/ 505104 h 505104"/>
                  <a:gd name="connsiteX7" fmla="*/ 13278 w 5304845"/>
                  <a:gd name="connsiteY7" fmla="*/ 84201 h 505104"/>
                  <a:gd name="connsiteX8" fmla="*/ 23799 w 5304845"/>
                  <a:gd name="connsiteY8" fmla="*/ 0 h 505104"/>
                  <a:gd name="connsiteX0" fmla="*/ 33234 w 5294185"/>
                  <a:gd name="connsiteY0" fmla="*/ 0 h 505104"/>
                  <a:gd name="connsiteX1" fmla="*/ 3730808 w 5294185"/>
                  <a:gd name="connsiteY1" fmla="*/ 0 h 505104"/>
                  <a:gd name="connsiteX2" fmla="*/ 5294185 w 5294185"/>
                  <a:gd name="connsiteY2" fmla="*/ 501059 h 505104"/>
                  <a:gd name="connsiteX3" fmla="*/ 5294185 w 5294185"/>
                  <a:gd name="connsiteY3" fmla="*/ 505104 h 505104"/>
                  <a:gd name="connsiteX4" fmla="*/ 5294185 w 5294185"/>
                  <a:gd name="connsiteY4" fmla="*/ 505104 h 505104"/>
                  <a:gd name="connsiteX5" fmla="*/ 2618 w 5294185"/>
                  <a:gd name="connsiteY5" fmla="*/ 505104 h 505104"/>
                  <a:gd name="connsiteX6" fmla="*/ 2618 w 5294185"/>
                  <a:gd name="connsiteY6" fmla="*/ 505104 h 505104"/>
                  <a:gd name="connsiteX7" fmla="*/ 2618 w 5294185"/>
                  <a:gd name="connsiteY7" fmla="*/ 84201 h 505104"/>
                  <a:gd name="connsiteX8" fmla="*/ 33234 w 5294185"/>
                  <a:gd name="connsiteY8" fmla="*/ 0 h 505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294185" h="505104">
                    <a:moveTo>
                      <a:pt x="33234" y="0"/>
                    </a:moveTo>
                    <a:lnTo>
                      <a:pt x="3730808" y="0"/>
                    </a:lnTo>
                    <a:cubicBezTo>
                      <a:pt x="3777311" y="0"/>
                      <a:pt x="5294185" y="454556"/>
                      <a:pt x="5294185" y="501059"/>
                    </a:cubicBezTo>
                    <a:lnTo>
                      <a:pt x="5294185" y="505104"/>
                    </a:lnTo>
                    <a:lnTo>
                      <a:pt x="5294185" y="505104"/>
                    </a:lnTo>
                    <a:lnTo>
                      <a:pt x="2618" y="505104"/>
                    </a:lnTo>
                    <a:lnTo>
                      <a:pt x="2618" y="505104"/>
                    </a:lnTo>
                    <a:lnTo>
                      <a:pt x="2618" y="84201"/>
                    </a:lnTo>
                    <a:cubicBezTo>
                      <a:pt x="2618" y="37698"/>
                      <a:pt x="-13269" y="0"/>
                      <a:pt x="33234" y="0"/>
                    </a:cubicBezTo>
                    <a:close/>
                  </a:path>
                </a:pathLst>
              </a:cu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61" name="Round Same Side Corner Rectangle 5"/>
              <p:cNvSpPr/>
              <p:nvPr/>
            </p:nvSpPr>
            <p:spPr>
              <a:xfrm>
                <a:off x="71646" y="1539275"/>
                <a:ext cx="1573748" cy="139576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91440" tIns="91440" rIns="91440" bIns="91440" numCol="1" spcCol="1270" anchor="ctr" anchorCtr="0">
                <a:noAutofit/>
              </a:bodyPr>
              <a:lstStyle/>
              <a:p>
                <a:pPr lvl="0" algn="ctr" defTabSz="2133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4800" kern="1200"/>
              </a:p>
            </p:txBody>
          </p:sp>
        </p:grpSp>
      </p:grpSp>
      <p:sp>
        <p:nvSpPr>
          <p:cNvPr id="64" name="Slide Number Placeholder 63"/>
          <p:cNvSpPr>
            <a:spLocks noGrp="1"/>
          </p:cNvSpPr>
          <p:nvPr>
            <p:ph type="sldNum" sz="quarter" idx="12"/>
          </p:nvPr>
        </p:nvSpPr>
        <p:spPr>
          <a:xfrm>
            <a:off x="9601200" y="6515100"/>
            <a:ext cx="304797" cy="32385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fld id="{64376FE7-2364-4895-9A2D-16515EA3B9EE}" type="slidenum">
              <a:rPr 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fld>
            <a:endParaRPr 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53B89F6-FA53-4E66-B9C6-002E50D5BD18}"/>
              </a:ext>
            </a:extLst>
          </p:cNvPr>
          <p:cNvSpPr txBox="1"/>
          <p:nvPr/>
        </p:nvSpPr>
        <p:spPr>
          <a:xfrm>
            <a:off x="2313263" y="939215"/>
            <a:ext cx="5664667" cy="4081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b="1" i="0" dirty="0">
                <a:solidFill>
                  <a:srgbClr val="000000"/>
                </a:solidFill>
                <a:effectLst/>
                <a:latin typeface="var( --e-global-typography-primary-font-family )"/>
              </a:rPr>
              <a:t>TABLE OF CONTENTS</a:t>
            </a:r>
          </a:p>
          <a:p>
            <a:pPr fontAlgn="base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b="1" dirty="0">
                <a:solidFill>
                  <a:srgbClr val="000000"/>
                </a:solidFill>
                <a:latin typeface="var( --e-global-typography-primary-font-family )"/>
              </a:rPr>
              <a:t>1. Identification and Definition</a:t>
            </a:r>
          </a:p>
          <a:p>
            <a:pPr fontAlgn="base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b="1" i="0" dirty="0">
                <a:solidFill>
                  <a:srgbClr val="000000"/>
                </a:solidFill>
                <a:effectLst/>
                <a:latin typeface="var( --e-global-typography-primary-font-family )"/>
              </a:rPr>
              <a:t>2. Basic background</a:t>
            </a:r>
          </a:p>
          <a:p>
            <a:pPr fontAlgn="base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b="1" dirty="0">
                <a:solidFill>
                  <a:srgbClr val="000000"/>
                </a:solidFill>
                <a:latin typeface="var( --e-global-typography-primary-font-family )"/>
              </a:rPr>
              <a:t>3. Current situation and readiness</a:t>
            </a:r>
          </a:p>
          <a:p>
            <a:pPr fontAlgn="base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b="1" i="0" dirty="0">
                <a:solidFill>
                  <a:srgbClr val="000000"/>
                </a:solidFill>
                <a:effectLst/>
                <a:latin typeface="var( --e-global-typography-primary-font-family )"/>
              </a:rPr>
              <a:t>4. IE’s action and orientation</a:t>
            </a:r>
          </a:p>
          <a:p>
            <a:pPr fontAlgn="base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b="1" dirty="0">
                <a:solidFill>
                  <a:srgbClr val="000000"/>
                </a:solidFill>
                <a:latin typeface="var( --e-global-typography-primary-font-family )"/>
              </a:rPr>
              <a:t>5. Ideas &amp; Recommendations</a:t>
            </a:r>
          </a:p>
        </p:txBody>
      </p:sp>
    </p:spTree>
    <p:extLst>
      <p:ext uri="{BB962C8B-B14F-4D97-AF65-F5344CB8AC3E}">
        <p14:creationId xmlns:p14="http://schemas.microsoft.com/office/powerpoint/2010/main" val="1244155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/>
          <p:cNvGrpSpPr/>
          <p:nvPr/>
        </p:nvGrpSpPr>
        <p:grpSpPr>
          <a:xfrm>
            <a:off x="746684" y="13441"/>
            <a:ext cx="9159317" cy="398074"/>
            <a:chOff x="4079622" y="3657597"/>
            <a:chExt cx="7143216" cy="541705"/>
          </a:xfrm>
        </p:grpSpPr>
        <p:sp>
          <p:nvSpPr>
            <p:cNvPr id="58" name="Straight Connector 57"/>
            <p:cNvSpPr/>
            <p:nvPr/>
          </p:nvSpPr>
          <p:spPr>
            <a:xfrm flipV="1">
              <a:off x="4079622" y="4187365"/>
              <a:ext cx="7143216" cy="11937"/>
            </a:xfrm>
            <a:prstGeom prst="line">
              <a:avLst/>
            </a:prstGeom>
            <a:ln w="28575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sp>
        <p:grpSp>
          <p:nvGrpSpPr>
            <p:cNvPr id="59" name="Group 58"/>
            <p:cNvGrpSpPr/>
            <p:nvPr/>
          </p:nvGrpSpPr>
          <p:grpSpPr>
            <a:xfrm>
              <a:off x="4092543" y="3657597"/>
              <a:ext cx="5072705" cy="505106"/>
              <a:chOff x="-628" y="1467621"/>
              <a:chExt cx="1646022" cy="1467416"/>
            </a:xfrm>
          </p:grpSpPr>
          <p:sp>
            <p:nvSpPr>
              <p:cNvPr id="60" name="Round Same Side Corner Rectangle 59"/>
              <p:cNvSpPr/>
              <p:nvPr/>
            </p:nvSpPr>
            <p:spPr>
              <a:xfrm>
                <a:off x="-628" y="1467621"/>
                <a:ext cx="1270114" cy="1467408"/>
              </a:xfrm>
              <a:custGeom>
                <a:avLst/>
                <a:gdLst>
                  <a:gd name="connsiteX0" fmla="*/ 84201 w 5291567"/>
                  <a:gd name="connsiteY0" fmla="*/ 0 h 505104"/>
                  <a:gd name="connsiteX1" fmla="*/ 5207366 w 5291567"/>
                  <a:gd name="connsiteY1" fmla="*/ 0 h 505104"/>
                  <a:gd name="connsiteX2" fmla="*/ 5291567 w 5291567"/>
                  <a:gd name="connsiteY2" fmla="*/ 84201 h 505104"/>
                  <a:gd name="connsiteX3" fmla="*/ 5291567 w 5291567"/>
                  <a:gd name="connsiteY3" fmla="*/ 505104 h 505104"/>
                  <a:gd name="connsiteX4" fmla="*/ 5291567 w 5291567"/>
                  <a:gd name="connsiteY4" fmla="*/ 505104 h 505104"/>
                  <a:gd name="connsiteX5" fmla="*/ 0 w 5291567"/>
                  <a:gd name="connsiteY5" fmla="*/ 505104 h 505104"/>
                  <a:gd name="connsiteX6" fmla="*/ 0 w 5291567"/>
                  <a:gd name="connsiteY6" fmla="*/ 505104 h 505104"/>
                  <a:gd name="connsiteX7" fmla="*/ 0 w 5291567"/>
                  <a:gd name="connsiteY7" fmla="*/ 84201 h 505104"/>
                  <a:gd name="connsiteX8" fmla="*/ 84201 w 5291567"/>
                  <a:gd name="connsiteY8" fmla="*/ 0 h 505104"/>
                  <a:gd name="connsiteX0" fmla="*/ 84201 w 5291567"/>
                  <a:gd name="connsiteY0" fmla="*/ 0 h 505104"/>
                  <a:gd name="connsiteX1" fmla="*/ 4669484 w 5291567"/>
                  <a:gd name="connsiteY1" fmla="*/ 13447 h 505104"/>
                  <a:gd name="connsiteX2" fmla="*/ 5291567 w 5291567"/>
                  <a:gd name="connsiteY2" fmla="*/ 84201 h 505104"/>
                  <a:gd name="connsiteX3" fmla="*/ 5291567 w 5291567"/>
                  <a:gd name="connsiteY3" fmla="*/ 505104 h 505104"/>
                  <a:gd name="connsiteX4" fmla="*/ 5291567 w 5291567"/>
                  <a:gd name="connsiteY4" fmla="*/ 505104 h 505104"/>
                  <a:gd name="connsiteX5" fmla="*/ 0 w 5291567"/>
                  <a:gd name="connsiteY5" fmla="*/ 505104 h 505104"/>
                  <a:gd name="connsiteX6" fmla="*/ 0 w 5291567"/>
                  <a:gd name="connsiteY6" fmla="*/ 505104 h 505104"/>
                  <a:gd name="connsiteX7" fmla="*/ 0 w 5291567"/>
                  <a:gd name="connsiteY7" fmla="*/ 84201 h 505104"/>
                  <a:gd name="connsiteX8" fmla="*/ 84201 w 5291567"/>
                  <a:gd name="connsiteY8" fmla="*/ 0 h 505104"/>
                  <a:gd name="connsiteX0" fmla="*/ 84201 w 5291567"/>
                  <a:gd name="connsiteY0" fmla="*/ 13447 h 518551"/>
                  <a:gd name="connsiteX1" fmla="*/ 4077813 w 5291567"/>
                  <a:gd name="connsiteY1" fmla="*/ 0 h 518551"/>
                  <a:gd name="connsiteX2" fmla="*/ 5291567 w 5291567"/>
                  <a:gd name="connsiteY2" fmla="*/ 97648 h 518551"/>
                  <a:gd name="connsiteX3" fmla="*/ 5291567 w 5291567"/>
                  <a:gd name="connsiteY3" fmla="*/ 518551 h 518551"/>
                  <a:gd name="connsiteX4" fmla="*/ 5291567 w 5291567"/>
                  <a:gd name="connsiteY4" fmla="*/ 518551 h 518551"/>
                  <a:gd name="connsiteX5" fmla="*/ 0 w 5291567"/>
                  <a:gd name="connsiteY5" fmla="*/ 518551 h 518551"/>
                  <a:gd name="connsiteX6" fmla="*/ 0 w 5291567"/>
                  <a:gd name="connsiteY6" fmla="*/ 518551 h 518551"/>
                  <a:gd name="connsiteX7" fmla="*/ 0 w 5291567"/>
                  <a:gd name="connsiteY7" fmla="*/ 97648 h 518551"/>
                  <a:gd name="connsiteX8" fmla="*/ 84201 w 5291567"/>
                  <a:gd name="connsiteY8" fmla="*/ 13447 h 518551"/>
                  <a:gd name="connsiteX0" fmla="*/ 84201 w 5291567"/>
                  <a:gd name="connsiteY0" fmla="*/ 13447 h 518551"/>
                  <a:gd name="connsiteX1" fmla="*/ 3728190 w 5291567"/>
                  <a:gd name="connsiteY1" fmla="*/ 0 h 518551"/>
                  <a:gd name="connsiteX2" fmla="*/ 5291567 w 5291567"/>
                  <a:gd name="connsiteY2" fmla="*/ 97648 h 518551"/>
                  <a:gd name="connsiteX3" fmla="*/ 5291567 w 5291567"/>
                  <a:gd name="connsiteY3" fmla="*/ 518551 h 518551"/>
                  <a:gd name="connsiteX4" fmla="*/ 5291567 w 5291567"/>
                  <a:gd name="connsiteY4" fmla="*/ 518551 h 518551"/>
                  <a:gd name="connsiteX5" fmla="*/ 0 w 5291567"/>
                  <a:gd name="connsiteY5" fmla="*/ 518551 h 518551"/>
                  <a:gd name="connsiteX6" fmla="*/ 0 w 5291567"/>
                  <a:gd name="connsiteY6" fmla="*/ 518551 h 518551"/>
                  <a:gd name="connsiteX7" fmla="*/ 0 w 5291567"/>
                  <a:gd name="connsiteY7" fmla="*/ 97648 h 518551"/>
                  <a:gd name="connsiteX8" fmla="*/ 84201 w 5291567"/>
                  <a:gd name="connsiteY8" fmla="*/ 13447 h 518551"/>
                  <a:gd name="connsiteX0" fmla="*/ 84201 w 5291567"/>
                  <a:gd name="connsiteY0" fmla="*/ 13447 h 518551"/>
                  <a:gd name="connsiteX1" fmla="*/ 3728190 w 5291567"/>
                  <a:gd name="connsiteY1" fmla="*/ 0 h 518551"/>
                  <a:gd name="connsiteX2" fmla="*/ 5291567 w 5291567"/>
                  <a:gd name="connsiteY2" fmla="*/ 514506 h 518551"/>
                  <a:gd name="connsiteX3" fmla="*/ 5291567 w 5291567"/>
                  <a:gd name="connsiteY3" fmla="*/ 518551 h 518551"/>
                  <a:gd name="connsiteX4" fmla="*/ 5291567 w 5291567"/>
                  <a:gd name="connsiteY4" fmla="*/ 518551 h 518551"/>
                  <a:gd name="connsiteX5" fmla="*/ 0 w 5291567"/>
                  <a:gd name="connsiteY5" fmla="*/ 518551 h 518551"/>
                  <a:gd name="connsiteX6" fmla="*/ 0 w 5291567"/>
                  <a:gd name="connsiteY6" fmla="*/ 518551 h 518551"/>
                  <a:gd name="connsiteX7" fmla="*/ 0 w 5291567"/>
                  <a:gd name="connsiteY7" fmla="*/ 97648 h 518551"/>
                  <a:gd name="connsiteX8" fmla="*/ 84201 w 5291567"/>
                  <a:gd name="connsiteY8" fmla="*/ 13447 h 518551"/>
                  <a:gd name="connsiteX0" fmla="*/ 84201 w 5291567"/>
                  <a:gd name="connsiteY0" fmla="*/ 0 h 505104"/>
                  <a:gd name="connsiteX1" fmla="*/ 3728190 w 5291567"/>
                  <a:gd name="connsiteY1" fmla="*/ 0 h 505104"/>
                  <a:gd name="connsiteX2" fmla="*/ 5291567 w 5291567"/>
                  <a:gd name="connsiteY2" fmla="*/ 501059 h 505104"/>
                  <a:gd name="connsiteX3" fmla="*/ 5291567 w 5291567"/>
                  <a:gd name="connsiteY3" fmla="*/ 505104 h 505104"/>
                  <a:gd name="connsiteX4" fmla="*/ 5291567 w 5291567"/>
                  <a:gd name="connsiteY4" fmla="*/ 505104 h 505104"/>
                  <a:gd name="connsiteX5" fmla="*/ 0 w 5291567"/>
                  <a:gd name="connsiteY5" fmla="*/ 505104 h 505104"/>
                  <a:gd name="connsiteX6" fmla="*/ 0 w 5291567"/>
                  <a:gd name="connsiteY6" fmla="*/ 505104 h 505104"/>
                  <a:gd name="connsiteX7" fmla="*/ 0 w 5291567"/>
                  <a:gd name="connsiteY7" fmla="*/ 84201 h 505104"/>
                  <a:gd name="connsiteX8" fmla="*/ 84201 w 5291567"/>
                  <a:gd name="connsiteY8" fmla="*/ 0 h 505104"/>
                  <a:gd name="connsiteX0" fmla="*/ 35503 w 5293105"/>
                  <a:gd name="connsiteY0" fmla="*/ 0 h 505104"/>
                  <a:gd name="connsiteX1" fmla="*/ 3729728 w 5293105"/>
                  <a:gd name="connsiteY1" fmla="*/ 0 h 505104"/>
                  <a:gd name="connsiteX2" fmla="*/ 5293105 w 5293105"/>
                  <a:gd name="connsiteY2" fmla="*/ 501059 h 505104"/>
                  <a:gd name="connsiteX3" fmla="*/ 5293105 w 5293105"/>
                  <a:gd name="connsiteY3" fmla="*/ 505104 h 505104"/>
                  <a:gd name="connsiteX4" fmla="*/ 5293105 w 5293105"/>
                  <a:gd name="connsiteY4" fmla="*/ 505104 h 505104"/>
                  <a:gd name="connsiteX5" fmla="*/ 1538 w 5293105"/>
                  <a:gd name="connsiteY5" fmla="*/ 505104 h 505104"/>
                  <a:gd name="connsiteX6" fmla="*/ 1538 w 5293105"/>
                  <a:gd name="connsiteY6" fmla="*/ 505104 h 505104"/>
                  <a:gd name="connsiteX7" fmla="*/ 1538 w 5293105"/>
                  <a:gd name="connsiteY7" fmla="*/ 84201 h 505104"/>
                  <a:gd name="connsiteX8" fmla="*/ 35503 w 5293105"/>
                  <a:gd name="connsiteY8" fmla="*/ 0 h 505104"/>
                  <a:gd name="connsiteX0" fmla="*/ 21707 w 5309451"/>
                  <a:gd name="connsiteY0" fmla="*/ 0 h 505104"/>
                  <a:gd name="connsiteX1" fmla="*/ 3746074 w 5309451"/>
                  <a:gd name="connsiteY1" fmla="*/ 0 h 505104"/>
                  <a:gd name="connsiteX2" fmla="*/ 5309451 w 5309451"/>
                  <a:gd name="connsiteY2" fmla="*/ 501059 h 505104"/>
                  <a:gd name="connsiteX3" fmla="*/ 5309451 w 5309451"/>
                  <a:gd name="connsiteY3" fmla="*/ 505104 h 505104"/>
                  <a:gd name="connsiteX4" fmla="*/ 5309451 w 5309451"/>
                  <a:gd name="connsiteY4" fmla="*/ 505104 h 505104"/>
                  <a:gd name="connsiteX5" fmla="*/ 17884 w 5309451"/>
                  <a:gd name="connsiteY5" fmla="*/ 505104 h 505104"/>
                  <a:gd name="connsiteX6" fmla="*/ 17884 w 5309451"/>
                  <a:gd name="connsiteY6" fmla="*/ 505104 h 505104"/>
                  <a:gd name="connsiteX7" fmla="*/ 17884 w 5309451"/>
                  <a:gd name="connsiteY7" fmla="*/ 84201 h 505104"/>
                  <a:gd name="connsiteX8" fmla="*/ 21707 w 5309451"/>
                  <a:gd name="connsiteY8" fmla="*/ 0 h 505104"/>
                  <a:gd name="connsiteX0" fmla="*/ 17155 w 5324993"/>
                  <a:gd name="connsiteY0" fmla="*/ 0 h 505104"/>
                  <a:gd name="connsiteX1" fmla="*/ 3761616 w 5324993"/>
                  <a:gd name="connsiteY1" fmla="*/ 0 h 505104"/>
                  <a:gd name="connsiteX2" fmla="*/ 5324993 w 5324993"/>
                  <a:gd name="connsiteY2" fmla="*/ 501059 h 505104"/>
                  <a:gd name="connsiteX3" fmla="*/ 5324993 w 5324993"/>
                  <a:gd name="connsiteY3" fmla="*/ 505104 h 505104"/>
                  <a:gd name="connsiteX4" fmla="*/ 5324993 w 5324993"/>
                  <a:gd name="connsiteY4" fmla="*/ 505104 h 505104"/>
                  <a:gd name="connsiteX5" fmla="*/ 33426 w 5324993"/>
                  <a:gd name="connsiteY5" fmla="*/ 505104 h 505104"/>
                  <a:gd name="connsiteX6" fmla="*/ 33426 w 5324993"/>
                  <a:gd name="connsiteY6" fmla="*/ 505104 h 505104"/>
                  <a:gd name="connsiteX7" fmla="*/ 33426 w 5324993"/>
                  <a:gd name="connsiteY7" fmla="*/ 84201 h 505104"/>
                  <a:gd name="connsiteX8" fmla="*/ 17155 w 5324993"/>
                  <a:gd name="connsiteY8" fmla="*/ 0 h 505104"/>
                  <a:gd name="connsiteX0" fmla="*/ 23799 w 5304845"/>
                  <a:gd name="connsiteY0" fmla="*/ 0 h 505104"/>
                  <a:gd name="connsiteX1" fmla="*/ 3741468 w 5304845"/>
                  <a:gd name="connsiteY1" fmla="*/ 0 h 505104"/>
                  <a:gd name="connsiteX2" fmla="*/ 5304845 w 5304845"/>
                  <a:gd name="connsiteY2" fmla="*/ 501059 h 505104"/>
                  <a:gd name="connsiteX3" fmla="*/ 5304845 w 5304845"/>
                  <a:gd name="connsiteY3" fmla="*/ 505104 h 505104"/>
                  <a:gd name="connsiteX4" fmla="*/ 5304845 w 5304845"/>
                  <a:gd name="connsiteY4" fmla="*/ 505104 h 505104"/>
                  <a:gd name="connsiteX5" fmla="*/ 13278 w 5304845"/>
                  <a:gd name="connsiteY5" fmla="*/ 505104 h 505104"/>
                  <a:gd name="connsiteX6" fmla="*/ 13278 w 5304845"/>
                  <a:gd name="connsiteY6" fmla="*/ 505104 h 505104"/>
                  <a:gd name="connsiteX7" fmla="*/ 13278 w 5304845"/>
                  <a:gd name="connsiteY7" fmla="*/ 84201 h 505104"/>
                  <a:gd name="connsiteX8" fmla="*/ 23799 w 5304845"/>
                  <a:gd name="connsiteY8" fmla="*/ 0 h 505104"/>
                  <a:gd name="connsiteX0" fmla="*/ 33234 w 5294185"/>
                  <a:gd name="connsiteY0" fmla="*/ 0 h 505104"/>
                  <a:gd name="connsiteX1" fmla="*/ 3730808 w 5294185"/>
                  <a:gd name="connsiteY1" fmla="*/ 0 h 505104"/>
                  <a:gd name="connsiteX2" fmla="*/ 5294185 w 5294185"/>
                  <a:gd name="connsiteY2" fmla="*/ 501059 h 505104"/>
                  <a:gd name="connsiteX3" fmla="*/ 5294185 w 5294185"/>
                  <a:gd name="connsiteY3" fmla="*/ 505104 h 505104"/>
                  <a:gd name="connsiteX4" fmla="*/ 5294185 w 5294185"/>
                  <a:gd name="connsiteY4" fmla="*/ 505104 h 505104"/>
                  <a:gd name="connsiteX5" fmla="*/ 2618 w 5294185"/>
                  <a:gd name="connsiteY5" fmla="*/ 505104 h 505104"/>
                  <a:gd name="connsiteX6" fmla="*/ 2618 w 5294185"/>
                  <a:gd name="connsiteY6" fmla="*/ 505104 h 505104"/>
                  <a:gd name="connsiteX7" fmla="*/ 2618 w 5294185"/>
                  <a:gd name="connsiteY7" fmla="*/ 84201 h 505104"/>
                  <a:gd name="connsiteX8" fmla="*/ 33234 w 5294185"/>
                  <a:gd name="connsiteY8" fmla="*/ 0 h 505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294185" h="505104">
                    <a:moveTo>
                      <a:pt x="33234" y="0"/>
                    </a:moveTo>
                    <a:lnTo>
                      <a:pt x="3730808" y="0"/>
                    </a:lnTo>
                    <a:cubicBezTo>
                      <a:pt x="3777311" y="0"/>
                      <a:pt x="5294185" y="454556"/>
                      <a:pt x="5294185" y="501059"/>
                    </a:cubicBezTo>
                    <a:lnTo>
                      <a:pt x="5294185" y="505104"/>
                    </a:lnTo>
                    <a:lnTo>
                      <a:pt x="5294185" y="505104"/>
                    </a:lnTo>
                    <a:lnTo>
                      <a:pt x="2618" y="505104"/>
                    </a:lnTo>
                    <a:lnTo>
                      <a:pt x="2618" y="505104"/>
                    </a:lnTo>
                    <a:lnTo>
                      <a:pt x="2618" y="84201"/>
                    </a:lnTo>
                    <a:cubicBezTo>
                      <a:pt x="2618" y="37698"/>
                      <a:pt x="-13269" y="0"/>
                      <a:pt x="33234" y="0"/>
                    </a:cubicBezTo>
                    <a:close/>
                  </a:path>
                </a:pathLst>
              </a:cu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61" name="Round Same Side Corner Rectangle 5"/>
              <p:cNvSpPr/>
              <p:nvPr/>
            </p:nvSpPr>
            <p:spPr>
              <a:xfrm>
                <a:off x="71646" y="1539275"/>
                <a:ext cx="1573748" cy="139576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91440" tIns="91440" rIns="91440" bIns="91440" numCol="1" spcCol="1270" anchor="ctr" anchorCtr="0">
                <a:noAutofit/>
              </a:bodyPr>
              <a:lstStyle/>
              <a:p>
                <a:pPr lvl="0" algn="ctr" defTabSz="2133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4800" kern="1200"/>
              </a:p>
            </p:txBody>
          </p:sp>
        </p:grpSp>
      </p:grpSp>
      <p:sp>
        <p:nvSpPr>
          <p:cNvPr id="64" name="Slide Number Placeholder 63"/>
          <p:cNvSpPr>
            <a:spLocks noGrp="1"/>
          </p:cNvSpPr>
          <p:nvPr>
            <p:ph type="sldNum" sz="quarter" idx="12"/>
          </p:nvPr>
        </p:nvSpPr>
        <p:spPr>
          <a:xfrm>
            <a:off x="9601200" y="6515100"/>
            <a:ext cx="304797" cy="32385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fld id="{64376FE7-2364-4895-9A2D-16515EA3B9EE}" type="slidenum">
              <a:rPr 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fld>
            <a:endParaRPr 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86EEB41-C93A-465D-951A-2120B1D26063}"/>
              </a:ext>
            </a:extLst>
          </p:cNvPr>
          <p:cNvSpPr txBox="1"/>
          <p:nvPr/>
        </p:nvSpPr>
        <p:spPr>
          <a:xfrm>
            <a:off x="765622" y="-24343"/>
            <a:ext cx="5016616" cy="464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b="1" dirty="0">
                <a:solidFill>
                  <a:srgbClr val="000000"/>
                </a:solidFill>
                <a:latin typeface="var( --e-global-typography-primary-font-family )"/>
              </a:rPr>
              <a:t>Identification and Definition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22B35A3-0BD5-48D2-A1C8-47EF674C755B}"/>
              </a:ext>
            </a:extLst>
          </p:cNvPr>
          <p:cNvSpPr txBox="1"/>
          <p:nvPr/>
        </p:nvSpPr>
        <p:spPr>
          <a:xfrm>
            <a:off x="1048850" y="544932"/>
            <a:ext cx="8371987" cy="61125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1" i="0" dirty="0">
                <a:solidFill>
                  <a:srgbClr val="000000"/>
                </a:solidFill>
                <a:effectLst/>
                <a:latin typeface="var( --e-global-typography-primary-font-family )"/>
              </a:rPr>
              <a:t>1. Hydrogen </a:t>
            </a:r>
            <a:r>
              <a:rPr lang="en-US" i="0" dirty="0">
                <a:solidFill>
                  <a:srgbClr val="000000"/>
                </a:solidFill>
                <a:effectLst/>
                <a:latin typeface="var( --e-global-typography-primary-font-family )"/>
              </a:rPr>
              <a:t>includes hydrogen in molecular form (pure hydrogen) and other hydrogen derivatives such as synthetic methane (CH</a:t>
            </a:r>
            <a:r>
              <a:rPr lang="en-US" i="0" baseline="-25000" dirty="0">
                <a:solidFill>
                  <a:srgbClr val="000000"/>
                </a:solidFill>
                <a:effectLst/>
                <a:latin typeface="var( --e-global-typography-primary-font-family )"/>
              </a:rPr>
              <a:t>4</a:t>
            </a:r>
            <a:r>
              <a:rPr lang="en-US" i="0" dirty="0">
                <a:solidFill>
                  <a:srgbClr val="000000"/>
                </a:solidFill>
                <a:effectLst/>
                <a:latin typeface="var( --e-global-typography-primary-font-family )"/>
              </a:rPr>
              <a:t>), ammonia (NH</a:t>
            </a:r>
            <a:r>
              <a:rPr lang="en-US" i="0" baseline="-25000" dirty="0">
                <a:solidFill>
                  <a:srgbClr val="000000"/>
                </a:solidFill>
                <a:effectLst/>
                <a:latin typeface="var( --e-global-typography-primary-font-family )"/>
              </a:rPr>
              <a:t>3</a:t>
            </a:r>
            <a:r>
              <a:rPr lang="en-US" i="0" dirty="0">
                <a:solidFill>
                  <a:srgbClr val="000000"/>
                </a:solidFill>
                <a:effectLst/>
                <a:latin typeface="var( --e-global-typography-primary-font-family )"/>
              </a:rPr>
              <a:t>)…</a:t>
            </a:r>
            <a:endParaRPr lang="en-US" b="1" dirty="0">
              <a:solidFill>
                <a:srgbClr val="000000"/>
              </a:solidFill>
              <a:latin typeface="var( --e-global-typography-primary-font-family )"/>
            </a:endParaRPr>
          </a:p>
          <a:p>
            <a:pPr algn="l" fontAlgn="base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1" i="0" dirty="0">
                <a:solidFill>
                  <a:srgbClr val="000000"/>
                </a:solidFill>
                <a:effectLst/>
                <a:latin typeface="var( --e-global-typography-primary-font-family )"/>
              </a:rPr>
              <a:t>2. Classification of hydrogen:</a:t>
            </a:r>
          </a:p>
          <a:p>
            <a:pPr marL="285750" indent="-285750" algn="l" fontAlgn="base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b="1" i="0" dirty="0">
                <a:solidFill>
                  <a:srgbClr val="000000"/>
                </a:solidFill>
                <a:effectLst/>
                <a:latin typeface="var( --e-global-typography-primary-font-family )"/>
              </a:rPr>
              <a:t>Grey hydrogen: </a:t>
            </a:r>
            <a:r>
              <a:rPr lang="en-US" i="0" dirty="0">
                <a:solidFill>
                  <a:srgbClr val="000000"/>
                </a:solidFill>
                <a:effectLst/>
                <a:latin typeface="var( --e-global-typography-primary-font-family )"/>
              </a:rPr>
              <a:t>produced by splitting natural gas into hydrogen and CO</a:t>
            </a:r>
            <a:r>
              <a:rPr lang="en-US" i="0" baseline="-25000" dirty="0">
                <a:solidFill>
                  <a:srgbClr val="000000"/>
                </a:solidFill>
                <a:effectLst/>
                <a:latin typeface="var( --e-global-typography-primary-font-family )"/>
              </a:rPr>
              <a:t>2</a:t>
            </a:r>
            <a:r>
              <a:rPr lang="en-US" i="0" dirty="0">
                <a:solidFill>
                  <a:srgbClr val="000000"/>
                </a:solidFill>
                <a:effectLst/>
                <a:latin typeface="var( --e-global-typography-primary-font-family )"/>
              </a:rPr>
              <a:t>, but the CO</a:t>
            </a:r>
            <a:r>
              <a:rPr lang="en-US" i="0" baseline="-25000" dirty="0">
                <a:solidFill>
                  <a:srgbClr val="000000"/>
                </a:solidFill>
                <a:effectLst/>
                <a:latin typeface="var( --e-global-typography-primary-font-family )"/>
              </a:rPr>
              <a:t>2</a:t>
            </a:r>
            <a:r>
              <a:rPr lang="en-US" i="0" dirty="0">
                <a:solidFill>
                  <a:srgbClr val="000000"/>
                </a:solidFill>
                <a:effectLst/>
                <a:latin typeface="var( --e-global-typography-primary-font-family )"/>
              </a:rPr>
              <a:t> is not being captured and is released into the atmosphere.</a:t>
            </a:r>
          </a:p>
          <a:p>
            <a:pPr marL="285750" indent="-285750" algn="l" fontAlgn="base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b="1" i="0" dirty="0">
                <a:solidFill>
                  <a:srgbClr val="000000"/>
                </a:solidFill>
                <a:effectLst/>
                <a:latin typeface="var( --e-global-typography-primary-font-family )"/>
              </a:rPr>
              <a:t>Blue hydrogen: </a:t>
            </a:r>
            <a:r>
              <a:rPr lang="en-US" i="0" dirty="0">
                <a:solidFill>
                  <a:srgbClr val="000000"/>
                </a:solidFill>
                <a:effectLst/>
                <a:latin typeface="var( --e-global-typography-primary-font-family )"/>
              </a:rPr>
              <a:t>produced by splitting natural gas into hydrogen and CO</a:t>
            </a:r>
            <a:r>
              <a:rPr lang="en-US" i="0" baseline="-25000" dirty="0">
                <a:solidFill>
                  <a:srgbClr val="000000"/>
                </a:solidFill>
                <a:effectLst/>
                <a:latin typeface="var( --e-global-typography-primary-font-family )"/>
              </a:rPr>
              <a:t>2</a:t>
            </a:r>
            <a:r>
              <a:rPr lang="en-US" i="0" dirty="0">
                <a:solidFill>
                  <a:srgbClr val="000000"/>
                </a:solidFill>
                <a:effectLst/>
                <a:latin typeface="var( --e-global-typography-primary-font-family )"/>
              </a:rPr>
              <a:t>, but the CO</a:t>
            </a:r>
            <a:r>
              <a:rPr lang="en-US" i="0" baseline="-25000" dirty="0">
                <a:solidFill>
                  <a:srgbClr val="000000"/>
                </a:solidFill>
                <a:effectLst/>
                <a:latin typeface="var( --e-global-typography-primary-font-family )"/>
              </a:rPr>
              <a:t>2</a:t>
            </a:r>
            <a:r>
              <a:rPr lang="en-US" i="0" dirty="0">
                <a:solidFill>
                  <a:srgbClr val="000000"/>
                </a:solidFill>
                <a:effectLst/>
                <a:latin typeface="var( --e-global-typography-primary-font-family )"/>
              </a:rPr>
              <a:t> is captured and then stored.</a:t>
            </a:r>
          </a:p>
          <a:p>
            <a:pPr marL="285750" indent="-285750" algn="l" fontAlgn="base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b="1" i="0" dirty="0">
                <a:solidFill>
                  <a:srgbClr val="000000"/>
                </a:solidFill>
                <a:effectLst/>
                <a:latin typeface="var( --e-global-typography-primary-font-family )"/>
              </a:rPr>
              <a:t>Green hydrogen: </a:t>
            </a:r>
            <a:r>
              <a:rPr lang="en-US" i="0" dirty="0">
                <a:solidFill>
                  <a:srgbClr val="000000"/>
                </a:solidFill>
                <a:effectLst/>
                <a:latin typeface="var( --e-global-typography-primary-font-family )"/>
              </a:rPr>
              <a:t>produced by splitting water by electrolysis this process to make green hydrogen is powered by renewable energy sources, such as wind or solar.</a:t>
            </a:r>
          </a:p>
          <a:p>
            <a:pPr marL="285750" indent="-285750" algn="l" fontAlgn="base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b="1" i="0" dirty="0">
                <a:solidFill>
                  <a:srgbClr val="000000"/>
                </a:solidFill>
                <a:effectLst/>
                <a:latin typeface="var( --e-global-typography-primary-font-family )"/>
              </a:rPr>
              <a:t>Brown hydrogen, </a:t>
            </a:r>
            <a:r>
              <a:rPr lang="en-US" b="1" dirty="0">
                <a:solidFill>
                  <a:srgbClr val="000000"/>
                </a:solidFill>
                <a:latin typeface="var( --e-global-typography-primary-font-family )"/>
              </a:rPr>
              <a:t>P</a:t>
            </a:r>
            <a:r>
              <a:rPr lang="en-US" b="1" i="0" dirty="0">
                <a:solidFill>
                  <a:srgbClr val="000000"/>
                </a:solidFill>
                <a:effectLst/>
                <a:latin typeface="var( --e-global-typography-primary-font-family )"/>
              </a:rPr>
              <a:t>ink hydrogen, yellow hydrogen,</a:t>
            </a:r>
            <a:r>
              <a:rPr lang="en-US" i="0" dirty="0">
                <a:solidFill>
                  <a:srgbClr val="000000"/>
                </a:solidFill>
                <a:effectLst/>
                <a:latin typeface="var( --e-global-typography-primary-font-family )"/>
              </a:rPr>
              <a:t> </a:t>
            </a:r>
            <a:r>
              <a:rPr lang="en-US" b="1" i="0" dirty="0">
                <a:solidFill>
                  <a:srgbClr val="000000"/>
                </a:solidFill>
                <a:effectLst/>
                <a:latin typeface="var( --e-global-typography-primary-font-family )"/>
              </a:rPr>
              <a:t>multi-colored</a:t>
            </a:r>
            <a:r>
              <a:rPr lang="en-US" i="0" dirty="0">
                <a:solidFill>
                  <a:srgbClr val="000000"/>
                </a:solidFill>
                <a:effectLst/>
                <a:latin typeface="var( --e-global-typography-primary-font-family )"/>
              </a:rPr>
              <a:t> </a:t>
            </a:r>
            <a:r>
              <a:rPr lang="en-US" b="1" i="0" dirty="0">
                <a:solidFill>
                  <a:srgbClr val="000000"/>
                </a:solidFill>
                <a:effectLst/>
                <a:latin typeface="var( --e-global-typography-primary-font-family )"/>
              </a:rPr>
              <a:t>hydrogen…</a:t>
            </a:r>
            <a:endParaRPr lang="en-US" b="1" dirty="0">
              <a:solidFill>
                <a:srgbClr val="000000"/>
              </a:solidFill>
              <a:latin typeface="var( --e-global-typography-primary-font-family )"/>
            </a:endParaRPr>
          </a:p>
          <a:p>
            <a:pPr algn="l" fontAlgn="base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i="0" dirty="0">
                <a:solidFill>
                  <a:srgbClr val="000000"/>
                </a:solidFill>
                <a:effectLst/>
                <a:latin typeface="var( --e-global-typography-primary-font-family )"/>
              </a:rPr>
              <a:t>	-&gt; </a:t>
            </a:r>
            <a:r>
              <a:rPr lang="en-US" i="0" dirty="0">
                <a:solidFill>
                  <a:srgbClr val="0000FF"/>
                </a:solidFill>
                <a:effectLst/>
                <a:latin typeface="var( --e-global-typography-primary-font-family )"/>
              </a:rPr>
              <a:t>Blue hydrogen </a:t>
            </a:r>
            <a:r>
              <a:rPr lang="en-US" i="0" dirty="0">
                <a:solidFill>
                  <a:srgbClr val="000000"/>
                </a:solidFill>
                <a:effectLst/>
                <a:latin typeface="var( --e-global-typography-primary-font-family )"/>
              </a:rPr>
              <a:t>and </a:t>
            </a:r>
            <a:r>
              <a:rPr lang="en-US" i="0" dirty="0">
                <a:solidFill>
                  <a:srgbClr val="33CC33"/>
                </a:solidFill>
                <a:effectLst/>
                <a:latin typeface="var( --e-global-typography-primary-font-family )"/>
              </a:rPr>
              <a:t>green hydrogen </a:t>
            </a:r>
            <a:r>
              <a:rPr lang="en-US" i="0" dirty="0">
                <a:solidFill>
                  <a:srgbClr val="000000"/>
                </a:solidFill>
                <a:effectLst/>
                <a:latin typeface="var( --e-global-typography-primary-font-family )"/>
              </a:rPr>
              <a:t>are mentioned</a:t>
            </a:r>
            <a:endParaRPr lang="en-US" b="1" i="0" dirty="0">
              <a:solidFill>
                <a:srgbClr val="000000"/>
              </a:solidFill>
              <a:effectLst/>
              <a:latin typeface="var( --e-global-typography-primary-font-family )"/>
            </a:endParaRPr>
          </a:p>
          <a:p>
            <a:pPr algn="l" fontAlgn="base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1" i="0" dirty="0">
                <a:solidFill>
                  <a:srgbClr val="000000"/>
                </a:solidFill>
                <a:effectLst/>
                <a:latin typeface="var( --e-global-typography-primary-font-family )"/>
              </a:rPr>
              <a:t>3. Time frame &amp; Geography: </a:t>
            </a:r>
            <a:r>
              <a:rPr lang="en-US" i="0" dirty="0">
                <a:solidFill>
                  <a:srgbClr val="000000"/>
                </a:solidFill>
                <a:effectLst/>
                <a:latin typeface="var( --e-global-typography-primary-font-family )"/>
              </a:rPr>
              <a:t>to 2030 and outlook to 2045 in Viet Nam</a:t>
            </a:r>
          </a:p>
        </p:txBody>
      </p:sp>
    </p:spTree>
    <p:extLst>
      <p:ext uri="{BB962C8B-B14F-4D97-AF65-F5344CB8AC3E}">
        <p14:creationId xmlns:p14="http://schemas.microsoft.com/office/powerpoint/2010/main" val="48535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2"/>
          <p:cNvGrpSpPr/>
          <p:nvPr/>
        </p:nvGrpSpPr>
        <p:grpSpPr>
          <a:xfrm>
            <a:off x="739590" y="13441"/>
            <a:ext cx="9166411" cy="398074"/>
            <a:chOff x="1411943" y="3375206"/>
            <a:chExt cx="9166411" cy="398074"/>
          </a:xfrm>
        </p:grpSpPr>
        <p:grpSp>
          <p:nvGrpSpPr>
            <p:cNvPr id="57" name="Group 56"/>
            <p:cNvGrpSpPr/>
            <p:nvPr/>
          </p:nvGrpSpPr>
          <p:grpSpPr>
            <a:xfrm>
              <a:off x="1419037" y="3375206"/>
              <a:ext cx="9159317" cy="398074"/>
              <a:chOff x="4079622" y="3657597"/>
              <a:chExt cx="7143216" cy="541705"/>
            </a:xfrm>
          </p:grpSpPr>
          <p:sp>
            <p:nvSpPr>
              <p:cNvPr id="58" name="Straight Connector 57"/>
              <p:cNvSpPr/>
              <p:nvPr/>
            </p:nvSpPr>
            <p:spPr>
              <a:xfrm flipV="1">
                <a:off x="4079622" y="4187365"/>
                <a:ext cx="7143216" cy="11937"/>
              </a:xfrm>
              <a:prstGeom prst="line">
                <a:avLst/>
              </a:prstGeom>
              <a:ln w="28575"/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sp>
          <p:grpSp>
            <p:nvGrpSpPr>
              <p:cNvPr id="59" name="Group 58"/>
              <p:cNvGrpSpPr/>
              <p:nvPr/>
            </p:nvGrpSpPr>
            <p:grpSpPr>
              <a:xfrm>
                <a:off x="4092543" y="3657597"/>
                <a:ext cx="5072705" cy="505106"/>
                <a:chOff x="-628" y="1467621"/>
                <a:chExt cx="1646022" cy="1467416"/>
              </a:xfrm>
            </p:grpSpPr>
            <p:sp>
              <p:nvSpPr>
                <p:cNvPr id="60" name="Round Same Side Corner Rectangle 59"/>
                <p:cNvSpPr/>
                <p:nvPr/>
              </p:nvSpPr>
              <p:spPr>
                <a:xfrm>
                  <a:off x="-628" y="1467621"/>
                  <a:ext cx="1270114" cy="1467408"/>
                </a:xfrm>
                <a:custGeom>
                  <a:avLst/>
                  <a:gdLst>
                    <a:gd name="connsiteX0" fmla="*/ 84201 w 5291567"/>
                    <a:gd name="connsiteY0" fmla="*/ 0 h 505104"/>
                    <a:gd name="connsiteX1" fmla="*/ 5207366 w 5291567"/>
                    <a:gd name="connsiteY1" fmla="*/ 0 h 505104"/>
                    <a:gd name="connsiteX2" fmla="*/ 5291567 w 5291567"/>
                    <a:gd name="connsiteY2" fmla="*/ 84201 h 505104"/>
                    <a:gd name="connsiteX3" fmla="*/ 5291567 w 5291567"/>
                    <a:gd name="connsiteY3" fmla="*/ 505104 h 505104"/>
                    <a:gd name="connsiteX4" fmla="*/ 5291567 w 5291567"/>
                    <a:gd name="connsiteY4" fmla="*/ 505104 h 505104"/>
                    <a:gd name="connsiteX5" fmla="*/ 0 w 5291567"/>
                    <a:gd name="connsiteY5" fmla="*/ 505104 h 505104"/>
                    <a:gd name="connsiteX6" fmla="*/ 0 w 5291567"/>
                    <a:gd name="connsiteY6" fmla="*/ 505104 h 505104"/>
                    <a:gd name="connsiteX7" fmla="*/ 0 w 5291567"/>
                    <a:gd name="connsiteY7" fmla="*/ 84201 h 505104"/>
                    <a:gd name="connsiteX8" fmla="*/ 84201 w 5291567"/>
                    <a:gd name="connsiteY8" fmla="*/ 0 h 505104"/>
                    <a:gd name="connsiteX0" fmla="*/ 84201 w 5291567"/>
                    <a:gd name="connsiteY0" fmla="*/ 0 h 505104"/>
                    <a:gd name="connsiteX1" fmla="*/ 4669484 w 5291567"/>
                    <a:gd name="connsiteY1" fmla="*/ 13447 h 505104"/>
                    <a:gd name="connsiteX2" fmla="*/ 5291567 w 5291567"/>
                    <a:gd name="connsiteY2" fmla="*/ 84201 h 505104"/>
                    <a:gd name="connsiteX3" fmla="*/ 5291567 w 5291567"/>
                    <a:gd name="connsiteY3" fmla="*/ 505104 h 505104"/>
                    <a:gd name="connsiteX4" fmla="*/ 5291567 w 5291567"/>
                    <a:gd name="connsiteY4" fmla="*/ 505104 h 505104"/>
                    <a:gd name="connsiteX5" fmla="*/ 0 w 5291567"/>
                    <a:gd name="connsiteY5" fmla="*/ 505104 h 505104"/>
                    <a:gd name="connsiteX6" fmla="*/ 0 w 5291567"/>
                    <a:gd name="connsiteY6" fmla="*/ 505104 h 505104"/>
                    <a:gd name="connsiteX7" fmla="*/ 0 w 5291567"/>
                    <a:gd name="connsiteY7" fmla="*/ 84201 h 505104"/>
                    <a:gd name="connsiteX8" fmla="*/ 84201 w 5291567"/>
                    <a:gd name="connsiteY8" fmla="*/ 0 h 505104"/>
                    <a:gd name="connsiteX0" fmla="*/ 84201 w 5291567"/>
                    <a:gd name="connsiteY0" fmla="*/ 13447 h 518551"/>
                    <a:gd name="connsiteX1" fmla="*/ 4077813 w 5291567"/>
                    <a:gd name="connsiteY1" fmla="*/ 0 h 518551"/>
                    <a:gd name="connsiteX2" fmla="*/ 5291567 w 5291567"/>
                    <a:gd name="connsiteY2" fmla="*/ 97648 h 518551"/>
                    <a:gd name="connsiteX3" fmla="*/ 5291567 w 5291567"/>
                    <a:gd name="connsiteY3" fmla="*/ 518551 h 518551"/>
                    <a:gd name="connsiteX4" fmla="*/ 5291567 w 5291567"/>
                    <a:gd name="connsiteY4" fmla="*/ 518551 h 518551"/>
                    <a:gd name="connsiteX5" fmla="*/ 0 w 5291567"/>
                    <a:gd name="connsiteY5" fmla="*/ 518551 h 518551"/>
                    <a:gd name="connsiteX6" fmla="*/ 0 w 5291567"/>
                    <a:gd name="connsiteY6" fmla="*/ 518551 h 518551"/>
                    <a:gd name="connsiteX7" fmla="*/ 0 w 5291567"/>
                    <a:gd name="connsiteY7" fmla="*/ 97648 h 518551"/>
                    <a:gd name="connsiteX8" fmla="*/ 84201 w 5291567"/>
                    <a:gd name="connsiteY8" fmla="*/ 13447 h 518551"/>
                    <a:gd name="connsiteX0" fmla="*/ 84201 w 5291567"/>
                    <a:gd name="connsiteY0" fmla="*/ 13447 h 518551"/>
                    <a:gd name="connsiteX1" fmla="*/ 3728190 w 5291567"/>
                    <a:gd name="connsiteY1" fmla="*/ 0 h 518551"/>
                    <a:gd name="connsiteX2" fmla="*/ 5291567 w 5291567"/>
                    <a:gd name="connsiteY2" fmla="*/ 97648 h 518551"/>
                    <a:gd name="connsiteX3" fmla="*/ 5291567 w 5291567"/>
                    <a:gd name="connsiteY3" fmla="*/ 518551 h 518551"/>
                    <a:gd name="connsiteX4" fmla="*/ 5291567 w 5291567"/>
                    <a:gd name="connsiteY4" fmla="*/ 518551 h 518551"/>
                    <a:gd name="connsiteX5" fmla="*/ 0 w 5291567"/>
                    <a:gd name="connsiteY5" fmla="*/ 518551 h 518551"/>
                    <a:gd name="connsiteX6" fmla="*/ 0 w 5291567"/>
                    <a:gd name="connsiteY6" fmla="*/ 518551 h 518551"/>
                    <a:gd name="connsiteX7" fmla="*/ 0 w 5291567"/>
                    <a:gd name="connsiteY7" fmla="*/ 97648 h 518551"/>
                    <a:gd name="connsiteX8" fmla="*/ 84201 w 5291567"/>
                    <a:gd name="connsiteY8" fmla="*/ 13447 h 518551"/>
                    <a:gd name="connsiteX0" fmla="*/ 84201 w 5291567"/>
                    <a:gd name="connsiteY0" fmla="*/ 13447 h 518551"/>
                    <a:gd name="connsiteX1" fmla="*/ 3728190 w 5291567"/>
                    <a:gd name="connsiteY1" fmla="*/ 0 h 518551"/>
                    <a:gd name="connsiteX2" fmla="*/ 5291567 w 5291567"/>
                    <a:gd name="connsiteY2" fmla="*/ 514506 h 518551"/>
                    <a:gd name="connsiteX3" fmla="*/ 5291567 w 5291567"/>
                    <a:gd name="connsiteY3" fmla="*/ 518551 h 518551"/>
                    <a:gd name="connsiteX4" fmla="*/ 5291567 w 5291567"/>
                    <a:gd name="connsiteY4" fmla="*/ 518551 h 518551"/>
                    <a:gd name="connsiteX5" fmla="*/ 0 w 5291567"/>
                    <a:gd name="connsiteY5" fmla="*/ 518551 h 518551"/>
                    <a:gd name="connsiteX6" fmla="*/ 0 w 5291567"/>
                    <a:gd name="connsiteY6" fmla="*/ 518551 h 518551"/>
                    <a:gd name="connsiteX7" fmla="*/ 0 w 5291567"/>
                    <a:gd name="connsiteY7" fmla="*/ 97648 h 518551"/>
                    <a:gd name="connsiteX8" fmla="*/ 84201 w 5291567"/>
                    <a:gd name="connsiteY8" fmla="*/ 13447 h 518551"/>
                    <a:gd name="connsiteX0" fmla="*/ 84201 w 5291567"/>
                    <a:gd name="connsiteY0" fmla="*/ 0 h 505104"/>
                    <a:gd name="connsiteX1" fmla="*/ 3728190 w 5291567"/>
                    <a:gd name="connsiteY1" fmla="*/ 0 h 505104"/>
                    <a:gd name="connsiteX2" fmla="*/ 5291567 w 5291567"/>
                    <a:gd name="connsiteY2" fmla="*/ 501059 h 505104"/>
                    <a:gd name="connsiteX3" fmla="*/ 5291567 w 5291567"/>
                    <a:gd name="connsiteY3" fmla="*/ 505104 h 505104"/>
                    <a:gd name="connsiteX4" fmla="*/ 5291567 w 5291567"/>
                    <a:gd name="connsiteY4" fmla="*/ 505104 h 505104"/>
                    <a:gd name="connsiteX5" fmla="*/ 0 w 5291567"/>
                    <a:gd name="connsiteY5" fmla="*/ 505104 h 505104"/>
                    <a:gd name="connsiteX6" fmla="*/ 0 w 5291567"/>
                    <a:gd name="connsiteY6" fmla="*/ 505104 h 505104"/>
                    <a:gd name="connsiteX7" fmla="*/ 0 w 5291567"/>
                    <a:gd name="connsiteY7" fmla="*/ 84201 h 505104"/>
                    <a:gd name="connsiteX8" fmla="*/ 84201 w 5291567"/>
                    <a:gd name="connsiteY8" fmla="*/ 0 h 505104"/>
                    <a:gd name="connsiteX0" fmla="*/ 35503 w 5293105"/>
                    <a:gd name="connsiteY0" fmla="*/ 0 h 505104"/>
                    <a:gd name="connsiteX1" fmla="*/ 3729728 w 5293105"/>
                    <a:gd name="connsiteY1" fmla="*/ 0 h 505104"/>
                    <a:gd name="connsiteX2" fmla="*/ 5293105 w 5293105"/>
                    <a:gd name="connsiteY2" fmla="*/ 501059 h 505104"/>
                    <a:gd name="connsiteX3" fmla="*/ 5293105 w 5293105"/>
                    <a:gd name="connsiteY3" fmla="*/ 505104 h 505104"/>
                    <a:gd name="connsiteX4" fmla="*/ 5293105 w 5293105"/>
                    <a:gd name="connsiteY4" fmla="*/ 505104 h 505104"/>
                    <a:gd name="connsiteX5" fmla="*/ 1538 w 5293105"/>
                    <a:gd name="connsiteY5" fmla="*/ 505104 h 505104"/>
                    <a:gd name="connsiteX6" fmla="*/ 1538 w 5293105"/>
                    <a:gd name="connsiteY6" fmla="*/ 505104 h 505104"/>
                    <a:gd name="connsiteX7" fmla="*/ 1538 w 5293105"/>
                    <a:gd name="connsiteY7" fmla="*/ 84201 h 505104"/>
                    <a:gd name="connsiteX8" fmla="*/ 35503 w 5293105"/>
                    <a:gd name="connsiteY8" fmla="*/ 0 h 505104"/>
                    <a:gd name="connsiteX0" fmla="*/ 21707 w 5309451"/>
                    <a:gd name="connsiteY0" fmla="*/ 0 h 505104"/>
                    <a:gd name="connsiteX1" fmla="*/ 3746074 w 5309451"/>
                    <a:gd name="connsiteY1" fmla="*/ 0 h 505104"/>
                    <a:gd name="connsiteX2" fmla="*/ 5309451 w 5309451"/>
                    <a:gd name="connsiteY2" fmla="*/ 501059 h 505104"/>
                    <a:gd name="connsiteX3" fmla="*/ 5309451 w 5309451"/>
                    <a:gd name="connsiteY3" fmla="*/ 505104 h 505104"/>
                    <a:gd name="connsiteX4" fmla="*/ 5309451 w 5309451"/>
                    <a:gd name="connsiteY4" fmla="*/ 505104 h 505104"/>
                    <a:gd name="connsiteX5" fmla="*/ 17884 w 5309451"/>
                    <a:gd name="connsiteY5" fmla="*/ 505104 h 505104"/>
                    <a:gd name="connsiteX6" fmla="*/ 17884 w 5309451"/>
                    <a:gd name="connsiteY6" fmla="*/ 505104 h 505104"/>
                    <a:gd name="connsiteX7" fmla="*/ 17884 w 5309451"/>
                    <a:gd name="connsiteY7" fmla="*/ 84201 h 505104"/>
                    <a:gd name="connsiteX8" fmla="*/ 21707 w 5309451"/>
                    <a:gd name="connsiteY8" fmla="*/ 0 h 505104"/>
                    <a:gd name="connsiteX0" fmla="*/ 17155 w 5324993"/>
                    <a:gd name="connsiteY0" fmla="*/ 0 h 505104"/>
                    <a:gd name="connsiteX1" fmla="*/ 3761616 w 5324993"/>
                    <a:gd name="connsiteY1" fmla="*/ 0 h 505104"/>
                    <a:gd name="connsiteX2" fmla="*/ 5324993 w 5324993"/>
                    <a:gd name="connsiteY2" fmla="*/ 501059 h 505104"/>
                    <a:gd name="connsiteX3" fmla="*/ 5324993 w 5324993"/>
                    <a:gd name="connsiteY3" fmla="*/ 505104 h 505104"/>
                    <a:gd name="connsiteX4" fmla="*/ 5324993 w 5324993"/>
                    <a:gd name="connsiteY4" fmla="*/ 505104 h 505104"/>
                    <a:gd name="connsiteX5" fmla="*/ 33426 w 5324993"/>
                    <a:gd name="connsiteY5" fmla="*/ 505104 h 505104"/>
                    <a:gd name="connsiteX6" fmla="*/ 33426 w 5324993"/>
                    <a:gd name="connsiteY6" fmla="*/ 505104 h 505104"/>
                    <a:gd name="connsiteX7" fmla="*/ 33426 w 5324993"/>
                    <a:gd name="connsiteY7" fmla="*/ 84201 h 505104"/>
                    <a:gd name="connsiteX8" fmla="*/ 17155 w 5324993"/>
                    <a:gd name="connsiteY8" fmla="*/ 0 h 505104"/>
                    <a:gd name="connsiteX0" fmla="*/ 23799 w 5304845"/>
                    <a:gd name="connsiteY0" fmla="*/ 0 h 505104"/>
                    <a:gd name="connsiteX1" fmla="*/ 3741468 w 5304845"/>
                    <a:gd name="connsiteY1" fmla="*/ 0 h 505104"/>
                    <a:gd name="connsiteX2" fmla="*/ 5304845 w 5304845"/>
                    <a:gd name="connsiteY2" fmla="*/ 501059 h 505104"/>
                    <a:gd name="connsiteX3" fmla="*/ 5304845 w 5304845"/>
                    <a:gd name="connsiteY3" fmla="*/ 505104 h 505104"/>
                    <a:gd name="connsiteX4" fmla="*/ 5304845 w 5304845"/>
                    <a:gd name="connsiteY4" fmla="*/ 505104 h 505104"/>
                    <a:gd name="connsiteX5" fmla="*/ 13278 w 5304845"/>
                    <a:gd name="connsiteY5" fmla="*/ 505104 h 505104"/>
                    <a:gd name="connsiteX6" fmla="*/ 13278 w 5304845"/>
                    <a:gd name="connsiteY6" fmla="*/ 505104 h 505104"/>
                    <a:gd name="connsiteX7" fmla="*/ 13278 w 5304845"/>
                    <a:gd name="connsiteY7" fmla="*/ 84201 h 505104"/>
                    <a:gd name="connsiteX8" fmla="*/ 23799 w 5304845"/>
                    <a:gd name="connsiteY8" fmla="*/ 0 h 505104"/>
                    <a:gd name="connsiteX0" fmla="*/ 33234 w 5294185"/>
                    <a:gd name="connsiteY0" fmla="*/ 0 h 505104"/>
                    <a:gd name="connsiteX1" fmla="*/ 3730808 w 5294185"/>
                    <a:gd name="connsiteY1" fmla="*/ 0 h 505104"/>
                    <a:gd name="connsiteX2" fmla="*/ 5294185 w 5294185"/>
                    <a:gd name="connsiteY2" fmla="*/ 501059 h 505104"/>
                    <a:gd name="connsiteX3" fmla="*/ 5294185 w 5294185"/>
                    <a:gd name="connsiteY3" fmla="*/ 505104 h 505104"/>
                    <a:gd name="connsiteX4" fmla="*/ 5294185 w 5294185"/>
                    <a:gd name="connsiteY4" fmla="*/ 505104 h 505104"/>
                    <a:gd name="connsiteX5" fmla="*/ 2618 w 5294185"/>
                    <a:gd name="connsiteY5" fmla="*/ 505104 h 505104"/>
                    <a:gd name="connsiteX6" fmla="*/ 2618 w 5294185"/>
                    <a:gd name="connsiteY6" fmla="*/ 505104 h 505104"/>
                    <a:gd name="connsiteX7" fmla="*/ 2618 w 5294185"/>
                    <a:gd name="connsiteY7" fmla="*/ 84201 h 505104"/>
                    <a:gd name="connsiteX8" fmla="*/ 33234 w 5294185"/>
                    <a:gd name="connsiteY8" fmla="*/ 0 h 5051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294185" h="505104">
                      <a:moveTo>
                        <a:pt x="33234" y="0"/>
                      </a:moveTo>
                      <a:lnTo>
                        <a:pt x="3730808" y="0"/>
                      </a:lnTo>
                      <a:cubicBezTo>
                        <a:pt x="3777311" y="0"/>
                        <a:pt x="5294185" y="454556"/>
                        <a:pt x="5294185" y="501059"/>
                      </a:cubicBezTo>
                      <a:lnTo>
                        <a:pt x="5294185" y="505104"/>
                      </a:lnTo>
                      <a:lnTo>
                        <a:pt x="5294185" y="505104"/>
                      </a:lnTo>
                      <a:lnTo>
                        <a:pt x="2618" y="505104"/>
                      </a:lnTo>
                      <a:lnTo>
                        <a:pt x="2618" y="505104"/>
                      </a:lnTo>
                      <a:lnTo>
                        <a:pt x="2618" y="84201"/>
                      </a:lnTo>
                      <a:cubicBezTo>
                        <a:pt x="2618" y="37698"/>
                        <a:pt x="-13269" y="0"/>
                        <a:pt x="33234" y="0"/>
                      </a:cubicBezTo>
                      <a:close/>
                    </a:path>
                  </a:pathLst>
                </a:custGeom>
              </p:spPr>
              <p:style>
                <a:lnRef idx="2">
                  <a:schemeClr val="accen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61" name="Round Same Side Corner Rectangle 5"/>
                <p:cNvSpPr/>
                <p:nvPr/>
              </p:nvSpPr>
              <p:spPr>
                <a:xfrm>
                  <a:off x="71646" y="1539275"/>
                  <a:ext cx="1573748" cy="1395762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91440" tIns="91440" rIns="91440" bIns="91440" numCol="1" spcCol="1270" anchor="ctr" anchorCtr="0">
                  <a:noAutofit/>
                </a:bodyPr>
                <a:lstStyle/>
                <a:p>
                  <a:pPr lvl="0" algn="ctr" defTabSz="21336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4800" kern="1200"/>
                </a:p>
              </p:txBody>
            </p:sp>
          </p:grpSp>
        </p:grpSp>
        <p:sp>
          <p:nvSpPr>
            <p:cNvPr id="48" name="TextBox 47"/>
            <p:cNvSpPr txBox="1"/>
            <p:nvPr/>
          </p:nvSpPr>
          <p:spPr>
            <a:xfrm>
              <a:off x="1411943" y="3394389"/>
              <a:ext cx="30255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i="0" dirty="0">
                  <a:solidFill>
                    <a:srgbClr val="000000"/>
                  </a:solidFill>
                  <a:effectLst/>
                  <a:latin typeface="var( --e-global-typography-primary-font-family )"/>
                </a:rPr>
                <a:t>BASIC BACKGROUND</a:t>
              </a:r>
            </a:p>
          </p:txBody>
        </p:sp>
      </p:grpSp>
      <p:sp>
        <p:nvSpPr>
          <p:cNvPr id="64" name="Slide Number Placeholder 63"/>
          <p:cNvSpPr>
            <a:spLocks noGrp="1"/>
          </p:cNvSpPr>
          <p:nvPr>
            <p:ph type="sldNum" sz="quarter" idx="12"/>
          </p:nvPr>
        </p:nvSpPr>
        <p:spPr>
          <a:xfrm>
            <a:off x="9601200" y="6515100"/>
            <a:ext cx="304797" cy="32385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fld id="{64376FE7-2364-4895-9A2D-16515EA3B9EE}" type="slidenum">
              <a:rPr 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fld>
            <a:endParaRPr 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53B89F6-FA53-4E66-B9C6-002E50D5BD18}"/>
              </a:ext>
            </a:extLst>
          </p:cNvPr>
          <p:cNvSpPr txBox="1"/>
          <p:nvPr/>
        </p:nvSpPr>
        <p:spPr>
          <a:xfrm>
            <a:off x="763252" y="377152"/>
            <a:ext cx="9060256" cy="65002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1" i="0" dirty="0">
                <a:solidFill>
                  <a:srgbClr val="000000"/>
                </a:solidFill>
                <a:effectLst/>
                <a:latin typeface="var( --e-global-typography-primary-font-family )"/>
              </a:rPr>
              <a:t>1. Politburo’s Resolution 55-NQ/TW </a:t>
            </a:r>
            <a:r>
              <a:rPr lang="en-US" i="0" dirty="0">
                <a:solidFill>
                  <a:srgbClr val="000000"/>
                </a:solidFill>
                <a:effectLst/>
                <a:latin typeface="var( --e-global-typography-primary-font-family )"/>
              </a:rPr>
              <a:t>dated 11/02/2020 on the Orientation of the Viet Nam’s National Energy Development Strategy to 2030 and outlook to 2045 “Conduct technology research and develop plans for piloting electricity generation </a:t>
            </a:r>
            <a:r>
              <a:rPr lang="en-US" b="1" i="0" dirty="0">
                <a:solidFill>
                  <a:srgbClr val="000000"/>
                </a:solidFill>
                <a:effectLst/>
                <a:latin typeface="var( --e-global-typography-primary-font-family )"/>
              </a:rPr>
              <a:t>using</a:t>
            </a:r>
            <a:r>
              <a:rPr lang="en-US" i="0" dirty="0">
                <a:solidFill>
                  <a:srgbClr val="000000"/>
                </a:solidFill>
                <a:effectLst/>
                <a:latin typeface="var( --e-global-typography-primary-font-family )"/>
              </a:rPr>
              <a:t> hydrogen and encouraging the </a:t>
            </a:r>
            <a:r>
              <a:rPr lang="en-US" b="1" i="0" dirty="0">
                <a:solidFill>
                  <a:srgbClr val="000000"/>
                </a:solidFill>
                <a:effectLst/>
                <a:latin typeface="var( --e-global-typography-primary-font-family )"/>
              </a:rPr>
              <a:t>use </a:t>
            </a:r>
            <a:r>
              <a:rPr lang="en-US" i="0" dirty="0">
                <a:solidFill>
                  <a:srgbClr val="000000"/>
                </a:solidFill>
                <a:effectLst/>
                <a:latin typeface="var( --e-global-typography-primary-font-family )"/>
              </a:rPr>
              <a:t>of hydrogen consistent with the </a:t>
            </a:r>
            <a:r>
              <a:rPr lang="en-US" b="1" i="0" dirty="0">
                <a:solidFill>
                  <a:srgbClr val="000000"/>
                </a:solidFill>
                <a:effectLst/>
                <a:latin typeface="var( --e-global-typography-primary-font-family )"/>
              </a:rPr>
              <a:t>global trends</a:t>
            </a:r>
            <a:r>
              <a:rPr lang="en-US" i="0" dirty="0">
                <a:solidFill>
                  <a:srgbClr val="000000"/>
                </a:solidFill>
                <a:effectLst/>
                <a:latin typeface="var( --e-global-typography-primary-font-family )"/>
              </a:rPr>
              <a:t>”</a:t>
            </a:r>
          </a:p>
          <a:p>
            <a:pPr algn="l" fontAlgn="base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1" dirty="0">
                <a:solidFill>
                  <a:srgbClr val="000000"/>
                </a:solidFill>
                <a:latin typeface="var( --e-global-typography-primary-font-family )"/>
              </a:rPr>
              <a:t>2. Goverment</a:t>
            </a:r>
            <a:r>
              <a:rPr lang="en-US" b="1" i="0" dirty="0">
                <a:solidFill>
                  <a:srgbClr val="000000"/>
                </a:solidFill>
                <a:effectLst/>
                <a:latin typeface="var( --e-global-typography-primary-font-family )"/>
              </a:rPr>
              <a:t>’s Resolution 140-NQ/TW </a:t>
            </a:r>
            <a:r>
              <a:rPr lang="en-US" i="0" dirty="0">
                <a:solidFill>
                  <a:srgbClr val="000000"/>
                </a:solidFill>
                <a:effectLst/>
                <a:latin typeface="var( --e-global-typography-primary-font-family )"/>
              </a:rPr>
              <a:t>dated 02/10/2020 for implementing Resolution </a:t>
            </a:r>
            <a:r>
              <a:rPr lang="en-US" dirty="0">
                <a:solidFill>
                  <a:srgbClr val="000000"/>
                </a:solidFill>
                <a:latin typeface="var( --e-global-typography-primary-font-family )"/>
              </a:rPr>
              <a:t>No</a:t>
            </a:r>
            <a:r>
              <a:rPr lang="en-US" i="0" dirty="0">
                <a:solidFill>
                  <a:srgbClr val="000000"/>
                </a:solidFill>
                <a:effectLst/>
                <a:latin typeface="var( --e-global-typography-primary-font-family )"/>
              </a:rPr>
              <a:t> 55:</a:t>
            </a:r>
          </a:p>
          <a:p>
            <a:pPr marL="285750" indent="-285750" algn="l" fontAlgn="base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b="1" i="0" dirty="0">
                <a:solidFill>
                  <a:srgbClr val="000000"/>
                </a:solidFill>
                <a:effectLst/>
                <a:latin typeface="var( --e-global-typography-primary-font-family )"/>
              </a:rPr>
              <a:t>Making Law </a:t>
            </a:r>
            <a:r>
              <a:rPr lang="en-US" i="0" dirty="0">
                <a:solidFill>
                  <a:srgbClr val="000000"/>
                </a:solidFill>
                <a:effectLst/>
                <a:latin typeface="var( --e-global-typography-primary-font-family )"/>
              </a:rPr>
              <a:t>on Renewable Energy</a:t>
            </a:r>
          </a:p>
          <a:p>
            <a:pPr marL="285750" indent="-285750" algn="l" fontAlgn="base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b="1" i="0" dirty="0">
                <a:solidFill>
                  <a:srgbClr val="000000"/>
                </a:solidFill>
                <a:effectLst/>
                <a:latin typeface="var( --e-global-typography-primary-font-family )"/>
              </a:rPr>
              <a:t>Studying </a:t>
            </a:r>
            <a:r>
              <a:rPr lang="en-US" i="0" dirty="0">
                <a:solidFill>
                  <a:srgbClr val="000000"/>
                </a:solidFill>
                <a:effectLst/>
                <a:latin typeface="var( --e-global-typography-primary-font-family )"/>
              </a:rPr>
              <a:t>technologies, develop some pilot projects for </a:t>
            </a:r>
            <a:r>
              <a:rPr lang="en-US" b="1" i="0" dirty="0">
                <a:solidFill>
                  <a:srgbClr val="000000"/>
                </a:solidFill>
                <a:effectLst/>
                <a:latin typeface="var( --e-global-typography-primary-font-family )"/>
              </a:rPr>
              <a:t>producing </a:t>
            </a:r>
            <a:r>
              <a:rPr lang="en-US" i="0" dirty="0">
                <a:solidFill>
                  <a:srgbClr val="000000"/>
                </a:solidFill>
                <a:effectLst/>
                <a:latin typeface="var( --e-global-typography-primary-font-family )"/>
              </a:rPr>
              <a:t>and incentivizing to </a:t>
            </a:r>
            <a:r>
              <a:rPr lang="en-US" b="1" i="0" dirty="0">
                <a:solidFill>
                  <a:srgbClr val="000000"/>
                </a:solidFill>
                <a:effectLst/>
                <a:latin typeface="var( --e-global-typography-primary-font-family )"/>
              </a:rPr>
              <a:t>use </a:t>
            </a:r>
            <a:r>
              <a:rPr lang="en-US" i="0" dirty="0">
                <a:solidFill>
                  <a:srgbClr val="000000"/>
                </a:solidFill>
                <a:effectLst/>
                <a:latin typeface="var( --e-global-typography-primary-font-family )"/>
              </a:rPr>
              <a:t>hydrogen energy in line with the general </a:t>
            </a:r>
            <a:r>
              <a:rPr lang="en-US" b="1" i="0" dirty="0">
                <a:solidFill>
                  <a:srgbClr val="000000"/>
                </a:solidFill>
                <a:effectLst/>
                <a:latin typeface="var( --e-global-typography-primary-font-family )"/>
              </a:rPr>
              <a:t>trend of the world</a:t>
            </a:r>
          </a:p>
          <a:p>
            <a:pPr algn="just" fontAlgn="base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1" dirty="0">
                <a:solidFill>
                  <a:srgbClr val="000000"/>
                </a:solidFill>
                <a:latin typeface="var( --e-global-typography-primary-font-family )"/>
              </a:rPr>
              <a:t>3. Global trends: </a:t>
            </a:r>
          </a:p>
          <a:p>
            <a:pPr marL="285750" indent="-285750" algn="just" fontAlgn="base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ver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30 countries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have released hydrogen roadmaps, </a:t>
            </a:r>
          </a:p>
          <a:p>
            <a:pPr marL="285750" indent="-285750" algn="just" fontAlgn="base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Many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up-to-date reports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on hydrogen by Europe, IEA, Hydrogen Council (109 members are global leading companies)…</a:t>
            </a:r>
          </a:p>
          <a:p>
            <a:pPr marL="285750" indent="-285750" algn="just" fontAlgn="base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Hydrogen plays more and </a:t>
            </a:r>
            <a:r>
              <a:rPr lang="en-US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more important </a:t>
            </a:r>
            <a:r>
              <a:rPr lang="en-US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role in </a:t>
            </a:r>
            <a:r>
              <a:rPr lang="en-US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energy transition </a:t>
            </a:r>
            <a:r>
              <a:rPr lang="en-US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 the future</a:t>
            </a:r>
          </a:p>
        </p:txBody>
      </p:sp>
    </p:spTree>
    <p:extLst>
      <p:ext uri="{BB962C8B-B14F-4D97-AF65-F5344CB8AC3E}">
        <p14:creationId xmlns:p14="http://schemas.microsoft.com/office/powerpoint/2010/main" val="383918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2"/>
          <p:cNvGrpSpPr/>
          <p:nvPr/>
        </p:nvGrpSpPr>
        <p:grpSpPr>
          <a:xfrm>
            <a:off x="739590" y="13441"/>
            <a:ext cx="9166411" cy="398074"/>
            <a:chOff x="1411943" y="3375206"/>
            <a:chExt cx="9166411" cy="398074"/>
          </a:xfrm>
        </p:grpSpPr>
        <p:grpSp>
          <p:nvGrpSpPr>
            <p:cNvPr id="57" name="Group 56"/>
            <p:cNvGrpSpPr/>
            <p:nvPr/>
          </p:nvGrpSpPr>
          <p:grpSpPr>
            <a:xfrm>
              <a:off x="1419037" y="3375206"/>
              <a:ext cx="9159317" cy="398074"/>
              <a:chOff x="4079622" y="3657597"/>
              <a:chExt cx="7143216" cy="541705"/>
            </a:xfrm>
          </p:grpSpPr>
          <p:sp>
            <p:nvSpPr>
              <p:cNvPr id="58" name="Straight Connector 57"/>
              <p:cNvSpPr/>
              <p:nvPr/>
            </p:nvSpPr>
            <p:spPr>
              <a:xfrm flipV="1">
                <a:off x="4079622" y="4187365"/>
                <a:ext cx="7143216" cy="11937"/>
              </a:xfrm>
              <a:prstGeom prst="line">
                <a:avLst/>
              </a:prstGeom>
              <a:ln w="28575"/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sp>
          <p:grpSp>
            <p:nvGrpSpPr>
              <p:cNvPr id="59" name="Group 58"/>
              <p:cNvGrpSpPr/>
              <p:nvPr/>
            </p:nvGrpSpPr>
            <p:grpSpPr>
              <a:xfrm>
                <a:off x="4092543" y="3657597"/>
                <a:ext cx="5072705" cy="505106"/>
                <a:chOff x="-628" y="1467621"/>
                <a:chExt cx="1646022" cy="1467416"/>
              </a:xfrm>
            </p:grpSpPr>
            <p:sp>
              <p:nvSpPr>
                <p:cNvPr id="60" name="Round Same Side Corner Rectangle 59"/>
                <p:cNvSpPr/>
                <p:nvPr/>
              </p:nvSpPr>
              <p:spPr>
                <a:xfrm>
                  <a:off x="-628" y="1467621"/>
                  <a:ext cx="1270114" cy="1467408"/>
                </a:xfrm>
                <a:custGeom>
                  <a:avLst/>
                  <a:gdLst>
                    <a:gd name="connsiteX0" fmla="*/ 84201 w 5291567"/>
                    <a:gd name="connsiteY0" fmla="*/ 0 h 505104"/>
                    <a:gd name="connsiteX1" fmla="*/ 5207366 w 5291567"/>
                    <a:gd name="connsiteY1" fmla="*/ 0 h 505104"/>
                    <a:gd name="connsiteX2" fmla="*/ 5291567 w 5291567"/>
                    <a:gd name="connsiteY2" fmla="*/ 84201 h 505104"/>
                    <a:gd name="connsiteX3" fmla="*/ 5291567 w 5291567"/>
                    <a:gd name="connsiteY3" fmla="*/ 505104 h 505104"/>
                    <a:gd name="connsiteX4" fmla="*/ 5291567 w 5291567"/>
                    <a:gd name="connsiteY4" fmla="*/ 505104 h 505104"/>
                    <a:gd name="connsiteX5" fmla="*/ 0 w 5291567"/>
                    <a:gd name="connsiteY5" fmla="*/ 505104 h 505104"/>
                    <a:gd name="connsiteX6" fmla="*/ 0 w 5291567"/>
                    <a:gd name="connsiteY6" fmla="*/ 505104 h 505104"/>
                    <a:gd name="connsiteX7" fmla="*/ 0 w 5291567"/>
                    <a:gd name="connsiteY7" fmla="*/ 84201 h 505104"/>
                    <a:gd name="connsiteX8" fmla="*/ 84201 w 5291567"/>
                    <a:gd name="connsiteY8" fmla="*/ 0 h 505104"/>
                    <a:gd name="connsiteX0" fmla="*/ 84201 w 5291567"/>
                    <a:gd name="connsiteY0" fmla="*/ 0 h 505104"/>
                    <a:gd name="connsiteX1" fmla="*/ 4669484 w 5291567"/>
                    <a:gd name="connsiteY1" fmla="*/ 13447 h 505104"/>
                    <a:gd name="connsiteX2" fmla="*/ 5291567 w 5291567"/>
                    <a:gd name="connsiteY2" fmla="*/ 84201 h 505104"/>
                    <a:gd name="connsiteX3" fmla="*/ 5291567 w 5291567"/>
                    <a:gd name="connsiteY3" fmla="*/ 505104 h 505104"/>
                    <a:gd name="connsiteX4" fmla="*/ 5291567 w 5291567"/>
                    <a:gd name="connsiteY4" fmla="*/ 505104 h 505104"/>
                    <a:gd name="connsiteX5" fmla="*/ 0 w 5291567"/>
                    <a:gd name="connsiteY5" fmla="*/ 505104 h 505104"/>
                    <a:gd name="connsiteX6" fmla="*/ 0 w 5291567"/>
                    <a:gd name="connsiteY6" fmla="*/ 505104 h 505104"/>
                    <a:gd name="connsiteX7" fmla="*/ 0 w 5291567"/>
                    <a:gd name="connsiteY7" fmla="*/ 84201 h 505104"/>
                    <a:gd name="connsiteX8" fmla="*/ 84201 w 5291567"/>
                    <a:gd name="connsiteY8" fmla="*/ 0 h 505104"/>
                    <a:gd name="connsiteX0" fmla="*/ 84201 w 5291567"/>
                    <a:gd name="connsiteY0" fmla="*/ 13447 h 518551"/>
                    <a:gd name="connsiteX1" fmla="*/ 4077813 w 5291567"/>
                    <a:gd name="connsiteY1" fmla="*/ 0 h 518551"/>
                    <a:gd name="connsiteX2" fmla="*/ 5291567 w 5291567"/>
                    <a:gd name="connsiteY2" fmla="*/ 97648 h 518551"/>
                    <a:gd name="connsiteX3" fmla="*/ 5291567 w 5291567"/>
                    <a:gd name="connsiteY3" fmla="*/ 518551 h 518551"/>
                    <a:gd name="connsiteX4" fmla="*/ 5291567 w 5291567"/>
                    <a:gd name="connsiteY4" fmla="*/ 518551 h 518551"/>
                    <a:gd name="connsiteX5" fmla="*/ 0 w 5291567"/>
                    <a:gd name="connsiteY5" fmla="*/ 518551 h 518551"/>
                    <a:gd name="connsiteX6" fmla="*/ 0 w 5291567"/>
                    <a:gd name="connsiteY6" fmla="*/ 518551 h 518551"/>
                    <a:gd name="connsiteX7" fmla="*/ 0 w 5291567"/>
                    <a:gd name="connsiteY7" fmla="*/ 97648 h 518551"/>
                    <a:gd name="connsiteX8" fmla="*/ 84201 w 5291567"/>
                    <a:gd name="connsiteY8" fmla="*/ 13447 h 518551"/>
                    <a:gd name="connsiteX0" fmla="*/ 84201 w 5291567"/>
                    <a:gd name="connsiteY0" fmla="*/ 13447 h 518551"/>
                    <a:gd name="connsiteX1" fmla="*/ 3728190 w 5291567"/>
                    <a:gd name="connsiteY1" fmla="*/ 0 h 518551"/>
                    <a:gd name="connsiteX2" fmla="*/ 5291567 w 5291567"/>
                    <a:gd name="connsiteY2" fmla="*/ 97648 h 518551"/>
                    <a:gd name="connsiteX3" fmla="*/ 5291567 w 5291567"/>
                    <a:gd name="connsiteY3" fmla="*/ 518551 h 518551"/>
                    <a:gd name="connsiteX4" fmla="*/ 5291567 w 5291567"/>
                    <a:gd name="connsiteY4" fmla="*/ 518551 h 518551"/>
                    <a:gd name="connsiteX5" fmla="*/ 0 w 5291567"/>
                    <a:gd name="connsiteY5" fmla="*/ 518551 h 518551"/>
                    <a:gd name="connsiteX6" fmla="*/ 0 w 5291567"/>
                    <a:gd name="connsiteY6" fmla="*/ 518551 h 518551"/>
                    <a:gd name="connsiteX7" fmla="*/ 0 w 5291567"/>
                    <a:gd name="connsiteY7" fmla="*/ 97648 h 518551"/>
                    <a:gd name="connsiteX8" fmla="*/ 84201 w 5291567"/>
                    <a:gd name="connsiteY8" fmla="*/ 13447 h 518551"/>
                    <a:gd name="connsiteX0" fmla="*/ 84201 w 5291567"/>
                    <a:gd name="connsiteY0" fmla="*/ 13447 h 518551"/>
                    <a:gd name="connsiteX1" fmla="*/ 3728190 w 5291567"/>
                    <a:gd name="connsiteY1" fmla="*/ 0 h 518551"/>
                    <a:gd name="connsiteX2" fmla="*/ 5291567 w 5291567"/>
                    <a:gd name="connsiteY2" fmla="*/ 514506 h 518551"/>
                    <a:gd name="connsiteX3" fmla="*/ 5291567 w 5291567"/>
                    <a:gd name="connsiteY3" fmla="*/ 518551 h 518551"/>
                    <a:gd name="connsiteX4" fmla="*/ 5291567 w 5291567"/>
                    <a:gd name="connsiteY4" fmla="*/ 518551 h 518551"/>
                    <a:gd name="connsiteX5" fmla="*/ 0 w 5291567"/>
                    <a:gd name="connsiteY5" fmla="*/ 518551 h 518551"/>
                    <a:gd name="connsiteX6" fmla="*/ 0 w 5291567"/>
                    <a:gd name="connsiteY6" fmla="*/ 518551 h 518551"/>
                    <a:gd name="connsiteX7" fmla="*/ 0 w 5291567"/>
                    <a:gd name="connsiteY7" fmla="*/ 97648 h 518551"/>
                    <a:gd name="connsiteX8" fmla="*/ 84201 w 5291567"/>
                    <a:gd name="connsiteY8" fmla="*/ 13447 h 518551"/>
                    <a:gd name="connsiteX0" fmla="*/ 84201 w 5291567"/>
                    <a:gd name="connsiteY0" fmla="*/ 0 h 505104"/>
                    <a:gd name="connsiteX1" fmla="*/ 3728190 w 5291567"/>
                    <a:gd name="connsiteY1" fmla="*/ 0 h 505104"/>
                    <a:gd name="connsiteX2" fmla="*/ 5291567 w 5291567"/>
                    <a:gd name="connsiteY2" fmla="*/ 501059 h 505104"/>
                    <a:gd name="connsiteX3" fmla="*/ 5291567 w 5291567"/>
                    <a:gd name="connsiteY3" fmla="*/ 505104 h 505104"/>
                    <a:gd name="connsiteX4" fmla="*/ 5291567 w 5291567"/>
                    <a:gd name="connsiteY4" fmla="*/ 505104 h 505104"/>
                    <a:gd name="connsiteX5" fmla="*/ 0 w 5291567"/>
                    <a:gd name="connsiteY5" fmla="*/ 505104 h 505104"/>
                    <a:gd name="connsiteX6" fmla="*/ 0 w 5291567"/>
                    <a:gd name="connsiteY6" fmla="*/ 505104 h 505104"/>
                    <a:gd name="connsiteX7" fmla="*/ 0 w 5291567"/>
                    <a:gd name="connsiteY7" fmla="*/ 84201 h 505104"/>
                    <a:gd name="connsiteX8" fmla="*/ 84201 w 5291567"/>
                    <a:gd name="connsiteY8" fmla="*/ 0 h 505104"/>
                    <a:gd name="connsiteX0" fmla="*/ 35503 w 5293105"/>
                    <a:gd name="connsiteY0" fmla="*/ 0 h 505104"/>
                    <a:gd name="connsiteX1" fmla="*/ 3729728 w 5293105"/>
                    <a:gd name="connsiteY1" fmla="*/ 0 h 505104"/>
                    <a:gd name="connsiteX2" fmla="*/ 5293105 w 5293105"/>
                    <a:gd name="connsiteY2" fmla="*/ 501059 h 505104"/>
                    <a:gd name="connsiteX3" fmla="*/ 5293105 w 5293105"/>
                    <a:gd name="connsiteY3" fmla="*/ 505104 h 505104"/>
                    <a:gd name="connsiteX4" fmla="*/ 5293105 w 5293105"/>
                    <a:gd name="connsiteY4" fmla="*/ 505104 h 505104"/>
                    <a:gd name="connsiteX5" fmla="*/ 1538 w 5293105"/>
                    <a:gd name="connsiteY5" fmla="*/ 505104 h 505104"/>
                    <a:gd name="connsiteX6" fmla="*/ 1538 w 5293105"/>
                    <a:gd name="connsiteY6" fmla="*/ 505104 h 505104"/>
                    <a:gd name="connsiteX7" fmla="*/ 1538 w 5293105"/>
                    <a:gd name="connsiteY7" fmla="*/ 84201 h 505104"/>
                    <a:gd name="connsiteX8" fmla="*/ 35503 w 5293105"/>
                    <a:gd name="connsiteY8" fmla="*/ 0 h 505104"/>
                    <a:gd name="connsiteX0" fmla="*/ 21707 w 5309451"/>
                    <a:gd name="connsiteY0" fmla="*/ 0 h 505104"/>
                    <a:gd name="connsiteX1" fmla="*/ 3746074 w 5309451"/>
                    <a:gd name="connsiteY1" fmla="*/ 0 h 505104"/>
                    <a:gd name="connsiteX2" fmla="*/ 5309451 w 5309451"/>
                    <a:gd name="connsiteY2" fmla="*/ 501059 h 505104"/>
                    <a:gd name="connsiteX3" fmla="*/ 5309451 w 5309451"/>
                    <a:gd name="connsiteY3" fmla="*/ 505104 h 505104"/>
                    <a:gd name="connsiteX4" fmla="*/ 5309451 w 5309451"/>
                    <a:gd name="connsiteY4" fmla="*/ 505104 h 505104"/>
                    <a:gd name="connsiteX5" fmla="*/ 17884 w 5309451"/>
                    <a:gd name="connsiteY5" fmla="*/ 505104 h 505104"/>
                    <a:gd name="connsiteX6" fmla="*/ 17884 w 5309451"/>
                    <a:gd name="connsiteY6" fmla="*/ 505104 h 505104"/>
                    <a:gd name="connsiteX7" fmla="*/ 17884 w 5309451"/>
                    <a:gd name="connsiteY7" fmla="*/ 84201 h 505104"/>
                    <a:gd name="connsiteX8" fmla="*/ 21707 w 5309451"/>
                    <a:gd name="connsiteY8" fmla="*/ 0 h 505104"/>
                    <a:gd name="connsiteX0" fmla="*/ 17155 w 5324993"/>
                    <a:gd name="connsiteY0" fmla="*/ 0 h 505104"/>
                    <a:gd name="connsiteX1" fmla="*/ 3761616 w 5324993"/>
                    <a:gd name="connsiteY1" fmla="*/ 0 h 505104"/>
                    <a:gd name="connsiteX2" fmla="*/ 5324993 w 5324993"/>
                    <a:gd name="connsiteY2" fmla="*/ 501059 h 505104"/>
                    <a:gd name="connsiteX3" fmla="*/ 5324993 w 5324993"/>
                    <a:gd name="connsiteY3" fmla="*/ 505104 h 505104"/>
                    <a:gd name="connsiteX4" fmla="*/ 5324993 w 5324993"/>
                    <a:gd name="connsiteY4" fmla="*/ 505104 h 505104"/>
                    <a:gd name="connsiteX5" fmla="*/ 33426 w 5324993"/>
                    <a:gd name="connsiteY5" fmla="*/ 505104 h 505104"/>
                    <a:gd name="connsiteX6" fmla="*/ 33426 w 5324993"/>
                    <a:gd name="connsiteY6" fmla="*/ 505104 h 505104"/>
                    <a:gd name="connsiteX7" fmla="*/ 33426 w 5324993"/>
                    <a:gd name="connsiteY7" fmla="*/ 84201 h 505104"/>
                    <a:gd name="connsiteX8" fmla="*/ 17155 w 5324993"/>
                    <a:gd name="connsiteY8" fmla="*/ 0 h 505104"/>
                    <a:gd name="connsiteX0" fmla="*/ 23799 w 5304845"/>
                    <a:gd name="connsiteY0" fmla="*/ 0 h 505104"/>
                    <a:gd name="connsiteX1" fmla="*/ 3741468 w 5304845"/>
                    <a:gd name="connsiteY1" fmla="*/ 0 h 505104"/>
                    <a:gd name="connsiteX2" fmla="*/ 5304845 w 5304845"/>
                    <a:gd name="connsiteY2" fmla="*/ 501059 h 505104"/>
                    <a:gd name="connsiteX3" fmla="*/ 5304845 w 5304845"/>
                    <a:gd name="connsiteY3" fmla="*/ 505104 h 505104"/>
                    <a:gd name="connsiteX4" fmla="*/ 5304845 w 5304845"/>
                    <a:gd name="connsiteY4" fmla="*/ 505104 h 505104"/>
                    <a:gd name="connsiteX5" fmla="*/ 13278 w 5304845"/>
                    <a:gd name="connsiteY5" fmla="*/ 505104 h 505104"/>
                    <a:gd name="connsiteX6" fmla="*/ 13278 w 5304845"/>
                    <a:gd name="connsiteY6" fmla="*/ 505104 h 505104"/>
                    <a:gd name="connsiteX7" fmla="*/ 13278 w 5304845"/>
                    <a:gd name="connsiteY7" fmla="*/ 84201 h 505104"/>
                    <a:gd name="connsiteX8" fmla="*/ 23799 w 5304845"/>
                    <a:gd name="connsiteY8" fmla="*/ 0 h 505104"/>
                    <a:gd name="connsiteX0" fmla="*/ 33234 w 5294185"/>
                    <a:gd name="connsiteY0" fmla="*/ 0 h 505104"/>
                    <a:gd name="connsiteX1" fmla="*/ 3730808 w 5294185"/>
                    <a:gd name="connsiteY1" fmla="*/ 0 h 505104"/>
                    <a:gd name="connsiteX2" fmla="*/ 5294185 w 5294185"/>
                    <a:gd name="connsiteY2" fmla="*/ 501059 h 505104"/>
                    <a:gd name="connsiteX3" fmla="*/ 5294185 w 5294185"/>
                    <a:gd name="connsiteY3" fmla="*/ 505104 h 505104"/>
                    <a:gd name="connsiteX4" fmla="*/ 5294185 w 5294185"/>
                    <a:gd name="connsiteY4" fmla="*/ 505104 h 505104"/>
                    <a:gd name="connsiteX5" fmla="*/ 2618 w 5294185"/>
                    <a:gd name="connsiteY5" fmla="*/ 505104 h 505104"/>
                    <a:gd name="connsiteX6" fmla="*/ 2618 w 5294185"/>
                    <a:gd name="connsiteY6" fmla="*/ 505104 h 505104"/>
                    <a:gd name="connsiteX7" fmla="*/ 2618 w 5294185"/>
                    <a:gd name="connsiteY7" fmla="*/ 84201 h 505104"/>
                    <a:gd name="connsiteX8" fmla="*/ 33234 w 5294185"/>
                    <a:gd name="connsiteY8" fmla="*/ 0 h 5051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294185" h="505104">
                      <a:moveTo>
                        <a:pt x="33234" y="0"/>
                      </a:moveTo>
                      <a:lnTo>
                        <a:pt x="3730808" y="0"/>
                      </a:lnTo>
                      <a:cubicBezTo>
                        <a:pt x="3777311" y="0"/>
                        <a:pt x="5294185" y="454556"/>
                        <a:pt x="5294185" y="501059"/>
                      </a:cubicBezTo>
                      <a:lnTo>
                        <a:pt x="5294185" y="505104"/>
                      </a:lnTo>
                      <a:lnTo>
                        <a:pt x="5294185" y="505104"/>
                      </a:lnTo>
                      <a:lnTo>
                        <a:pt x="2618" y="505104"/>
                      </a:lnTo>
                      <a:lnTo>
                        <a:pt x="2618" y="505104"/>
                      </a:lnTo>
                      <a:lnTo>
                        <a:pt x="2618" y="84201"/>
                      </a:lnTo>
                      <a:cubicBezTo>
                        <a:pt x="2618" y="37698"/>
                        <a:pt x="-13269" y="0"/>
                        <a:pt x="33234" y="0"/>
                      </a:cubicBezTo>
                      <a:close/>
                    </a:path>
                  </a:pathLst>
                </a:custGeom>
              </p:spPr>
              <p:style>
                <a:lnRef idx="2">
                  <a:schemeClr val="accen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61" name="Round Same Side Corner Rectangle 5"/>
                <p:cNvSpPr/>
                <p:nvPr/>
              </p:nvSpPr>
              <p:spPr>
                <a:xfrm>
                  <a:off x="71646" y="1539275"/>
                  <a:ext cx="1573748" cy="1395762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91440" tIns="91440" rIns="91440" bIns="91440" numCol="1" spcCol="1270" anchor="ctr" anchorCtr="0">
                  <a:noAutofit/>
                </a:bodyPr>
                <a:lstStyle/>
                <a:p>
                  <a:pPr lvl="0" algn="ctr" defTabSz="21336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4800" kern="1200"/>
                </a:p>
              </p:txBody>
            </p:sp>
          </p:grpSp>
        </p:grpSp>
        <p:sp>
          <p:nvSpPr>
            <p:cNvPr id="48" name="TextBox 47"/>
            <p:cNvSpPr txBox="1"/>
            <p:nvPr/>
          </p:nvSpPr>
          <p:spPr>
            <a:xfrm>
              <a:off x="1411943" y="3394389"/>
              <a:ext cx="415119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i="0" dirty="0">
                  <a:solidFill>
                    <a:srgbClr val="000000"/>
                  </a:solidFill>
                  <a:effectLst/>
                  <a:latin typeface="var( --e-global-typography-primary-font-family )"/>
                </a:rPr>
                <a:t>CURRENT SITUATION AND READINESS</a:t>
              </a:r>
            </a:p>
          </p:txBody>
        </p:sp>
      </p:grpSp>
      <p:sp>
        <p:nvSpPr>
          <p:cNvPr id="64" name="Slide Number Placeholder 63"/>
          <p:cNvSpPr>
            <a:spLocks noGrp="1"/>
          </p:cNvSpPr>
          <p:nvPr>
            <p:ph type="sldNum" sz="quarter" idx="12"/>
          </p:nvPr>
        </p:nvSpPr>
        <p:spPr>
          <a:xfrm>
            <a:off x="9601200" y="6515100"/>
            <a:ext cx="304797" cy="32385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fld id="{64376FE7-2364-4895-9A2D-16515EA3B9EE}" type="slidenum">
              <a:rPr 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fld>
            <a:endParaRPr 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53B89F6-FA53-4E66-B9C6-002E50D5BD18}"/>
              </a:ext>
            </a:extLst>
          </p:cNvPr>
          <p:cNvSpPr txBox="1"/>
          <p:nvPr/>
        </p:nvSpPr>
        <p:spPr>
          <a:xfrm>
            <a:off x="866609" y="504043"/>
            <a:ext cx="8939241" cy="62016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>
              <a:spcBef>
                <a:spcPts val="1200"/>
              </a:spcBef>
              <a:spcAft>
                <a:spcPts val="1200"/>
              </a:spcAft>
            </a:pPr>
            <a:r>
              <a:rPr lang="en-US" b="1" i="0" dirty="0">
                <a:solidFill>
                  <a:srgbClr val="000000"/>
                </a:solidFill>
                <a:effectLst/>
                <a:latin typeface="var( --e-global-typography-primary-font-family )"/>
              </a:rPr>
              <a:t>1. Infrastructure: </a:t>
            </a:r>
          </a:p>
          <a:p>
            <a:pPr marL="285750" indent="-285750" algn="just" fontAlgn="base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000000"/>
                </a:solidFill>
                <a:latin typeface="var( --e-global-typography-primary-font-family )"/>
              </a:rPr>
              <a:t>Port &amp; storage, pipeline system for hydrogen:</a:t>
            </a:r>
            <a:r>
              <a:rPr lang="en-US" dirty="0">
                <a:solidFill>
                  <a:srgbClr val="000000"/>
                </a:solidFill>
                <a:latin typeface="var( --e-global-typography-primary-font-family )"/>
              </a:rPr>
              <a:t> N/a at present but based on Draft of m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aster plan on development of Vietnam's seaport system in the period of 2021-2030, with a vision to 2050, LNG port storage system will be developed to meet growth in the period 2025-2035.</a:t>
            </a:r>
            <a:r>
              <a:rPr kumimoji="0" lang="en-US" altLang="en-US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 </a:t>
            </a:r>
          </a:p>
          <a:p>
            <a:pPr marL="285750" indent="-285750" algn="just" fontAlgn="base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b="1" i="0" dirty="0">
                <a:solidFill>
                  <a:srgbClr val="000000"/>
                </a:solidFill>
                <a:effectLst/>
                <a:latin typeface="var( --e-global-typography-primary-font-family )"/>
              </a:rPr>
              <a:t>Power source:</a:t>
            </a:r>
            <a:r>
              <a:rPr lang="en-US" i="0" dirty="0">
                <a:solidFill>
                  <a:srgbClr val="000000"/>
                </a:solidFill>
                <a:effectLst/>
                <a:latin typeface="var( --e-global-typography-primary-font-family )"/>
              </a:rPr>
              <a:t> Draft of PDP VIII, share of renewable energy (solar &amp; wind) increase in power generation structure to 2030, 2045 to exploit the abundant primary resources.</a:t>
            </a:r>
          </a:p>
          <a:p>
            <a:pPr marL="285750" indent="-285750" algn="l" fontAlgn="base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b="1" i="0" dirty="0">
                <a:solidFill>
                  <a:srgbClr val="000000"/>
                </a:solidFill>
                <a:effectLst/>
                <a:latin typeface="var( --e-global-typography-primary-font-family )"/>
              </a:rPr>
              <a:t>Power grid:</a:t>
            </a:r>
            <a:r>
              <a:rPr lang="en-US" i="0" dirty="0">
                <a:solidFill>
                  <a:srgbClr val="000000"/>
                </a:solidFill>
                <a:effectLst/>
                <a:latin typeface="var( --e-global-typography-primary-font-family )"/>
              </a:rPr>
              <a:t> Ensure fulfillment the development of power source and load demand.</a:t>
            </a:r>
          </a:p>
          <a:p>
            <a:pPr algn="l" fontAlgn="base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1" dirty="0">
                <a:solidFill>
                  <a:srgbClr val="000000"/>
                </a:solidFill>
                <a:latin typeface="var( --e-global-typography-primary-font-family )"/>
              </a:rPr>
              <a:t>2. Legal framework: </a:t>
            </a:r>
            <a:r>
              <a:rPr lang="en-US" dirty="0">
                <a:solidFill>
                  <a:srgbClr val="000000"/>
                </a:solidFill>
                <a:latin typeface="var( --e-global-typography-primary-font-family )"/>
              </a:rPr>
              <a:t>Not from energy point of view but chemical industry </a:t>
            </a:r>
            <a:r>
              <a:rPr lang="en-US" dirty="0" smtClean="0">
                <a:solidFill>
                  <a:srgbClr val="000000"/>
                </a:solidFill>
                <a:latin typeface="var( --e-global-typography-primary-font-family )"/>
              </a:rPr>
              <a:t>only, tax incentives from high-technology legal (Decision 38/2020/QĐ-</a:t>
            </a:r>
            <a:r>
              <a:rPr lang="en-US" dirty="0" err="1" smtClean="0">
                <a:solidFill>
                  <a:srgbClr val="000000"/>
                </a:solidFill>
                <a:latin typeface="var( --e-global-typography-primary-font-family )"/>
              </a:rPr>
              <a:t>TTg</a:t>
            </a:r>
            <a:r>
              <a:rPr lang="en-US" dirty="0" smtClean="0">
                <a:solidFill>
                  <a:srgbClr val="000000"/>
                </a:solidFill>
                <a:latin typeface="var( --e-global-typography-primary-font-family )"/>
              </a:rPr>
              <a:t> dated 30/12/2020)</a:t>
            </a:r>
            <a:endParaRPr lang="en-US" i="0" dirty="0">
              <a:solidFill>
                <a:srgbClr val="000000"/>
              </a:solidFill>
              <a:effectLst/>
              <a:latin typeface="var( --e-global-typography-primary-font-family )"/>
            </a:endParaRPr>
          </a:p>
          <a:p>
            <a:pPr algn="just" fontAlgn="base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1" dirty="0">
                <a:solidFill>
                  <a:srgbClr val="000000"/>
                </a:solidFill>
                <a:latin typeface="var( --e-global-typography-primary-font-family )"/>
              </a:rPr>
              <a:t>3. Human resources: </a:t>
            </a:r>
            <a:r>
              <a:rPr lang="en-US" dirty="0">
                <a:solidFill>
                  <a:srgbClr val="000000"/>
                </a:solidFill>
                <a:latin typeface="var( --e-global-typography-primary-font-family )"/>
              </a:rPr>
              <a:t>Moderate R&amp;D in fuel cells only at lab scale but very limited in other sectors.</a:t>
            </a:r>
            <a:endParaRPr lang="en-US" i="0" dirty="0">
              <a:solidFill>
                <a:srgbClr val="000000"/>
              </a:solidFill>
              <a:effectLst/>
              <a:latin typeface="var( --e-global-typography-primary-font-family )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B201F2F-B063-49C5-B221-8AC96C8884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203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2"/>
          <p:cNvGrpSpPr/>
          <p:nvPr/>
        </p:nvGrpSpPr>
        <p:grpSpPr>
          <a:xfrm>
            <a:off x="739590" y="13441"/>
            <a:ext cx="9166411" cy="398074"/>
            <a:chOff x="1411943" y="3375206"/>
            <a:chExt cx="9166411" cy="398074"/>
          </a:xfrm>
        </p:grpSpPr>
        <p:grpSp>
          <p:nvGrpSpPr>
            <p:cNvPr id="57" name="Group 56"/>
            <p:cNvGrpSpPr/>
            <p:nvPr/>
          </p:nvGrpSpPr>
          <p:grpSpPr>
            <a:xfrm>
              <a:off x="1419037" y="3375206"/>
              <a:ext cx="9159317" cy="398074"/>
              <a:chOff x="4079622" y="3657597"/>
              <a:chExt cx="7143216" cy="541705"/>
            </a:xfrm>
          </p:grpSpPr>
          <p:sp>
            <p:nvSpPr>
              <p:cNvPr id="58" name="Straight Connector 57"/>
              <p:cNvSpPr/>
              <p:nvPr/>
            </p:nvSpPr>
            <p:spPr>
              <a:xfrm flipV="1">
                <a:off x="4079622" y="4187365"/>
                <a:ext cx="7143216" cy="11937"/>
              </a:xfrm>
              <a:prstGeom prst="line">
                <a:avLst/>
              </a:prstGeom>
              <a:ln w="28575"/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sp>
          <p:grpSp>
            <p:nvGrpSpPr>
              <p:cNvPr id="59" name="Group 58"/>
              <p:cNvGrpSpPr/>
              <p:nvPr/>
            </p:nvGrpSpPr>
            <p:grpSpPr>
              <a:xfrm>
                <a:off x="4092543" y="3657597"/>
                <a:ext cx="5072705" cy="505106"/>
                <a:chOff x="-628" y="1467621"/>
                <a:chExt cx="1646022" cy="1467416"/>
              </a:xfrm>
            </p:grpSpPr>
            <p:sp>
              <p:nvSpPr>
                <p:cNvPr id="60" name="Round Same Side Corner Rectangle 59"/>
                <p:cNvSpPr/>
                <p:nvPr/>
              </p:nvSpPr>
              <p:spPr>
                <a:xfrm>
                  <a:off x="-628" y="1467621"/>
                  <a:ext cx="1270114" cy="1467408"/>
                </a:xfrm>
                <a:custGeom>
                  <a:avLst/>
                  <a:gdLst>
                    <a:gd name="connsiteX0" fmla="*/ 84201 w 5291567"/>
                    <a:gd name="connsiteY0" fmla="*/ 0 h 505104"/>
                    <a:gd name="connsiteX1" fmla="*/ 5207366 w 5291567"/>
                    <a:gd name="connsiteY1" fmla="*/ 0 h 505104"/>
                    <a:gd name="connsiteX2" fmla="*/ 5291567 w 5291567"/>
                    <a:gd name="connsiteY2" fmla="*/ 84201 h 505104"/>
                    <a:gd name="connsiteX3" fmla="*/ 5291567 w 5291567"/>
                    <a:gd name="connsiteY3" fmla="*/ 505104 h 505104"/>
                    <a:gd name="connsiteX4" fmla="*/ 5291567 w 5291567"/>
                    <a:gd name="connsiteY4" fmla="*/ 505104 h 505104"/>
                    <a:gd name="connsiteX5" fmla="*/ 0 w 5291567"/>
                    <a:gd name="connsiteY5" fmla="*/ 505104 h 505104"/>
                    <a:gd name="connsiteX6" fmla="*/ 0 w 5291567"/>
                    <a:gd name="connsiteY6" fmla="*/ 505104 h 505104"/>
                    <a:gd name="connsiteX7" fmla="*/ 0 w 5291567"/>
                    <a:gd name="connsiteY7" fmla="*/ 84201 h 505104"/>
                    <a:gd name="connsiteX8" fmla="*/ 84201 w 5291567"/>
                    <a:gd name="connsiteY8" fmla="*/ 0 h 505104"/>
                    <a:gd name="connsiteX0" fmla="*/ 84201 w 5291567"/>
                    <a:gd name="connsiteY0" fmla="*/ 0 h 505104"/>
                    <a:gd name="connsiteX1" fmla="*/ 4669484 w 5291567"/>
                    <a:gd name="connsiteY1" fmla="*/ 13447 h 505104"/>
                    <a:gd name="connsiteX2" fmla="*/ 5291567 w 5291567"/>
                    <a:gd name="connsiteY2" fmla="*/ 84201 h 505104"/>
                    <a:gd name="connsiteX3" fmla="*/ 5291567 w 5291567"/>
                    <a:gd name="connsiteY3" fmla="*/ 505104 h 505104"/>
                    <a:gd name="connsiteX4" fmla="*/ 5291567 w 5291567"/>
                    <a:gd name="connsiteY4" fmla="*/ 505104 h 505104"/>
                    <a:gd name="connsiteX5" fmla="*/ 0 w 5291567"/>
                    <a:gd name="connsiteY5" fmla="*/ 505104 h 505104"/>
                    <a:gd name="connsiteX6" fmla="*/ 0 w 5291567"/>
                    <a:gd name="connsiteY6" fmla="*/ 505104 h 505104"/>
                    <a:gd name="connsiteX7" fmla="*/ 0 w 5291567"/>
                    <a:gd name="connsiteY7" fmla="*/ 84201 h 505104"/>
                    <a:gd name="connsiteX8" fmla="*/ 84201 w 5291567"/>
                    <a:gd name="connsiteY8" fmla="*/ 0 h 505104"/>
                    <a:gd name="connsiteX0" fmla="*/ 84201 w 5291567"/>
                    <a:gd name="connsiteY0" fmla="*/ 13447 h 518551"/>
                    <a:gd name="connsiteX1" fmla="*/ 4077813 w 5291567"/>
                    <a:gd name="connsiteY1" fmla="*/ 0 h 518551"/>
                    <a:gd name="connsiteX2" fmla="*/ 5291567 w 5291567"/>
                    <a:gd name="connsiteY2" fmla="*/ 97648 h 518551"/>
                    <a:gd name="connsiteX3" fmla="*/ 5291567 w 5291567"/>
                    <a:gd name="connsiteY3" fmla="*/ 518551 h 518551"/>
                    <a:gd name="connsiteX4" fmla="*/ 5291567 w 5291567"/>
                    <a:gd name="connsiteY4" fmla="*/ 518551 h 518551"/>
                    <a:gd name="connsiteX5" fmla="*/ 0 w 5291567"/>
                    <a:gd name="connsiteY5" fmla="*/ 518551 h 518551"/>
                    <a:gd name="connsiteX6" fmla="*/ 0 w 5291567"/>
                    <a:gd name="connsiteY6" fmla="*/ 518551 h 518551"/>
                    <a:gd name="connsiteX7" fmla="*/ 0 w 5291567"/>
                    <a:gd name="connsiteY7" fmla="*/ 97648 h 518551"/>
                    <a:gd name="connsiteX8" fmla="*/ 84201 w 5291567"/>
                    <a:gd name="connsiteY8" fmla="*/ 13447 h 518551"/>
                    <a:gd name="connsiteX0" fmla="*/ 84201 w 5291567"/>
                    <a:gd name="connsiteY0" fmla="*/ 13447 h 518551"/>
                    <a:gd name="connsiteX1" fmla="*/ 3728190 w 5291567"/>
                    <a:gd name="connsiteY1" fmla="*/ 0 h 518551"/>
                    <a:gd name="connsiteX2" fmla="*/ 5291567 w 5291567"/>
                    <a:gd name="connsiteY2" fmla="*/ 97648 h 518551"/>
                    <a:gd name="connsiteX3" fmla="*/ 5291567 w 5291567"/>
                    <a:gd name="connsiteY3" fmla="*/ 518551 h 518551"/>
                    <a:gd name="connsiteX4" fmla="*/ 5291567 w 5291567"/>
                    <a:gd name="connsiteY4" fmla="*/ 518551 h 518551"/>
                    <a:gd name="connsiteX5" fmla="*/ 0 w 5291567"/>
                    <a:gd name="connsiteY5" fmla="*/ 518551 h 518551"/>
                    <a:gd name="connsiteX6" fmla="*/ 0 w 5291567"/>
                    <a:gd name="connsiteY6" fmla="*/ 518551 h 518551"/>
                    <a:gd name="connsiteX7" fmla="*/ 0 w 5291567"/>
                    <a:gd name="connsiteY7" fmla="*/ 97648 h 518551"/>
                    <a:gd name="connsiteX8" fmla="*/ 84201 w 5291567"/>
                    <a:gd name="connsiteY8" fmla="*/ 13447 h 518551"/>
                    <a:gd name="connsiteX0" fmla="*/ 84201 w 5291567"/>
                    <a:gd name="connsiteY0" fmla="*/ 13447 h 518551"/>
                    <a:gd name="connsiteX1" fmla="*/ 3728190 w 5291567"/>
                    <a:gd name="connsiteY1" fmla="*/ 0 h 518551"/>
                    <a:gd name="connsiteX2" fmla="*/ 5291567 w 5291567"/>
                    <a:gd name="connsiteY2" fmla="*/ 514506 h 518551"/>
                    <a:gd name="connsiteX3" fmla="*/ 5291567 w 5291567"/>
                    <a:gd name="connsiteY3" fmla="*/ 518551 h 518551"/>
                    <a:gd name="connsiteX4" fmla="*/ 5291567 w 5291567"/>
                    <a:gd name="connsiteY4" fmla="*/ 518551 h 518551"/>
                    <a:gd name="connsiteX5" fmla="*/ 0 w 5291567"/>
                    <a:gd name="connsiteY5" fmla="*/ 518551 h 518551"/>
                    <a:gd name="connsiteX6" fmla="*/ 0 w 5291567"/>
                    <a:gd name="connsiteY6" fmla="*/ 518551 h 518551"/>
                    <a:gd name="connsiteX7" fmla="*/ 0 w 5291567"/>
                    <a:gd name="connsiteY7" fmla="*/ 97648 h 518551"/>
                    <a:gd name="connsiteX8" fmla="*/ 84201 w 5291567"/>
                    <a:gd name="connsiteY8" fmla="*/ 13447 h 518551"/>
                    <a:gd name="connsiteX0" fmla="*/ 84201 w 5291567"/>
                    <a:gd name="connsiteY0" fmla="*/ 0 h 505104"/>
                    <a:gd name="connsiteX1" fmla="*/ 3728190 w 5291567"/>
                    <a:gd name="connsiteY1" fmla="*/ 0 h 505104"/>
                    <a:gd name="connsiteX2" fmla="*/ 5291567 w 5291567"/>
                    <a:gd name="connsiteY2" fmla="*/ 501059 h 505104"/>
                    <a:gd name="connsiteX3" fmla="*/ 5291567 w 5291567"/>
                    <a:gd name="connsiteY3" fmla="*/ 505104 h 505104"/>
                    <a:gd name="connsiteX4" fmla="*/ 5291567 w 5291567"/>
                    <a:gd name="connsiteY4" fmla="*/ 505104 h 505104"/>
                    <a:gd name="connsiteX5" fmla="*/ 0 w 5291567"/>
                    <a:gd name="connsiteY5" fmla="*/ 505104 h 505104"/>
                    <a:gd name="connsiteX6" fmla="*/ 0 w 5291567"/>
                    <a:gd name="connsiteY6" fmla="*/ 505104 h 505104"/>
                    <a:gd name="connsiteX7" fmla="*/ 0 w 5291567"/>
                    <a:gd name="connsiteY7" fmla="*/ 84201 h 505104"/>
                    <a:gd name="connsiteX8" fmla="*/ 84201 w 5291567"/>
                    <a:gd name="connsiteY8" fmla="*/ 0 h 505104"/>
                    <a:gd name="connsiteX0" fmla="*/ 35503 w 5293105"/>
                    <a:gd name="connsiteY0" fmla="*/ 0 h 505104"/>
                    <a:gd name="connsiteX1" fmla="*/ 3729728 w 5293105"/>
                    <a:gd name="connsiteY1" fmla="*/ 0 h 505104"/>
                    <a:gd name="connsiteX2" fmla="*/ 5293105 w 5293105"/>
                    <a:gd name="connsiteY2" fmla="*/ 501059 h 505104"/>
                    <a:gd name="connsiteX3" fmla="*/ 5293105 w 5293105"/>
                    <a:gd name="connsiteY3" fmla="*/ 505104 h 505104"/>
                    <a:gd name="connsiteX4" fmla="*/ 5293105 w 5293105"/>
                    <a:gd name="connsiteY4" fmla="*/ 505104 h 505104"/>
                    <a:gd name="connsiteX5" fmla="*/ 1538 w 5293105"/>
                    <a:gd name="connsiteY5" fmla="*/ 505104 h 505104"/>
                    <a:gd name="connsiteX6" fmla="*/ 1538 w 5293105"/>
                    <a:gd name="connsiteY6" fmla="*/ 505104 h 505104"/>
                    <a:gd name="connsiteX7" fmla="*/ 1538 w 5293105"/>
                    <a:gd name="connsiteY7" fmla="*/ 84201 h 505104"/>
                    <a:gd name="connsiteX8" fmla="*/ 35503 w 5293105"/>
                    <a:gd name="connsiteY8" fmla="*/ 0 h 505104"/>
                    <a:gd name="connsiteX0" fmla="*/ 21707 w 5309451"/>
                    <a:gd name="connsiteY0" fmla="*/ 0 h 505104"/>
                    <a:gd name="connsiteX1" fmla="*/ 3746074 w 5309451"/>
                    <a:gd name="connsiteY1" fmla="*/ 0 h 505104"/>
                    <a:gd name="connsiteX2" fmla="*/ 5309451 w 5309451"/>
                    <a:gd name="connsiteY2" fmla="*/ 501059 h 505104"/>
                    <a:gd name="connsiteX3" fmla="*/ 5309451 w 5309451"/>
                    <a:gd name="connsiteY3" fmla="*/ 505104 h 505104"/>
                    <a:gd name="connsiteX4" fmla="*/ 5309451 w 5309451"/>
                    <a:gd name="connsiteY4" fmla="*/ 505104 h 505104"/>
                    <a:gd name="connsiteX5" fmla="*/ 17884 w 5309451"/>
                    <a:gd name="connsiteY5" fmla="*/ 505104 h 505104"/>
                    <a:gd name="connsiteX6" fmla="*/ 17884 w 5309451"/>
                    <a:gd name="connsiteY6" fmla="*/ 505104 h 505104"/>
                    <a:gd name="connsiteX7" fmla="*/ 17884 w 5309451"/>
                    <a:gd name="connsiteY7" fmla="*/ 84201 h 505104"/>
                    <a:gd name="connsiteX8" fmla="*/ 21707 w 5309451"/>
                    <a:gd name="connsiteY8" fmla="*/ 0 h 505104"/>
                    <a:gd name="connsiteX0" fmla="*/ 17155 w 5324993"/>
                    <a:gd name="connsiteY0" fmla="*/ 0 h 505104"/>
                    <a:gd name="connsiteX1" fmla="*/ 3761616 w 5324993"/>
                    <a:gd name="connsiteY1" fmla="*/ 0 h 505104"/>
                    <a:gd name="connsiteX2" fmla="*/ 5324993 w 5324993"/>
                    <a:gd name="connsiteY2" fmla="*/ 501059 h 505104"/>
                    <a:gd name="connsiteX3" fmla="*/ 5324993 w 5324993"/>
                    <a:gd name="connsiteY3" fmla="*/ 505104 h 505104"/>
                    <a:gd name="connsiteX4" fmla="*/ 5324993 w 5324993"/>
                    <a:gd name="connsiteY4" fmla="*/ 505104 h 505104"/>
                    <a:gd name="connsiteX5" fmla="*/ 33426 w 5324993"/>
                    <a:gd name="connsiteY5" fmla="*/ 505104 h 505104"/>
                    <a:gd name="connsiteX6" fmla="*/ 33426 w 5324993"/>
                    <a:gd name="connsiteY6" fmla="*/ 505104 h 505104"/>
                    <a:gd name="connsiteX7" fmla="*/ 33426 w 5324993"/>
                    <a:gd name="connsiteY7" fmla="*/ 84201 h 505104"/>
                    <a:gd name="connsiteX8" fmla="*/ 17155 w 5324993"/>
                    <a:gd name="connsiteY8" fmla="*/ 0 h 505104"/>
                    <a:gd name="connsiteX0" fmla="*/ 23799 w 5304845"/>
                    <a:gd name="connsiteY0" fmla="*/ 0 h 505104"/>
                    <a:gd name="connsiteX1" fmla="*/ 3741468 w 5304845"/>
                    <a:gd name="connsiteY1" fmla="*/ 0 h 505104"/>
                    <a:gd name="connsiteX2" fmla="*/ 5304845 w 5304845"/>
                    <a:gd name="connsiteY2" fmla="*/ 501059 h 505104"/>
                    <a:gd name="connsiteX3" fmla="*/ 5304845 w 5304845"/>
                    <a:gd name="connsiteY3" fmla="*/ 505104 h 505104"/>
                    <a:gd name="connsiteX4" fmla="*/ 5304845 w 5304845"/>
                    <a:gd name="connsiteY4" fmla="*/ 505104 h 505104"/>
                    <a:gd name="connsiteX5" fmla="*/ 13278 w 5304845"/>
                    <a:gd name="connsiteY5" fmla="*/ 505104 h 505104"/>
                    <a:gd name="connsiteX6" fmla="*/ 13278 w 5304845"/>
                    <a:gd name="connsiteY6" fmla="*/ 505104 h 505104"/>
                    <a:gd name="connsiteX7" fmla="*/ 13278 w 5304845"/>
                    <a:gd name="connsiteY7" fmla="*/ 84201 h 505104"/>
                    <a:gd name="connsiteX8" fmla="*/ 23799 w 5304845"/>
                    <a:gd name="connsiteY8" fmla="*/ 0 h 505104"/>
                    <a:gd name="connsiteX0" fmla="*/ 33234 w 5294185"/>
                    <a:gd name="connsiteY0" fmla="*/ 0 h 505104"/>
                    <a:gd name="connsiteX1" fmla="*/ 3730808 w 5294185"/>
                    <a:gd name="connsiteY1" fmla="*/ 0 h 505104"/>
                    <a:gd name="connsiteX2" fmla="*/ 5294185 w 5294185"/>
                    <a:gd name="connsiteY2" fmla="*/ 501059 h 505104"/>
                    <a:gd name="connsiteX3" fmla="*/ 5294185 w 5294185"/>
                    <a:gd name="connsiteY3" fmla="*/ 505104 h 505104"/>
                    <a:gd name="connsiteX4" fmla="*/ 5294185 w 5294185"/>
                    <a:gd name="connsiteY4" fmla="*/ 505104 h 505104"/>
                    <a:gd name="connsiteX5" fmla="*/ 2618 w 5294185"/>
                    <a:gd name="connsiteY5" fmla="*/ 505104 h 505104"/>
                    <a:gd name="connsiteX6" fmla="*/ 2618 w 5294185"/>
                    <a:gd name="connsiteY6" fmla="*/ 505104 h 505104"/>
                    <a:gd name="connsiteX7" fmla="*/ 2618 w 5294185"/>
                    <a:gd name="connsiteY7" fmla="*/ 84201 h 505104"/>
                    <a:gd name="connsiteX8" fmla="*/ 33234 w 5294185"/>
                    <a:gd name="connsiteY8" fmla="*/ 0 h 5051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294185" h="505104">
                      <a:moveTo>
                        <a:pt x="33234" y="0"/>
                      </a:moveTo>
                      <a:lnTo>
                        <a:pt x="3730808" y="0"/>
                      </a:lnTo>
                      <a:cubicBezTo>
                        <a:pt x="3777311" y="0"/>
                        <a:pt x="5294185" y="454556"/>
                        <a:pt x="5294185" y="501059"/>
                      </a:cubicBezTo>
                      <a:lnTo>
                        <a:pt x="5294185" y="505104"/>
                      </a:lnTo>
                      <a:lnTo>
                        <a:pt x="5294185" y="505104"/>
                      </a:lnTo>
                      <a:lnTo>
                        <a:pt x="2618" y="505104"/>
                      </a:lnTo>
                      <a:lnTo>
                        <a:pt x="2618" y="505104"/>
                      </a:lnTo>
                      <a:lnTo>
                        <a:pt x="2618" y="84201"/>
                      </a:lnTo>
                      <a:cubicBezTo>
                        <a:pt x="2618" y="37698"/>
                        <a:pt x="-13269" y="0"/>
                        <a:pt x="33234" y="0"/>
                      </a:cubicBezTo>
                      <a:close/>
                    </a:path>
                  </a:pathLst>
                </a:custGeom>
              </p:spPr>
              <p:style>
                <a:lnRef idx="2">
                  <a:schemeClr val="accen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61" name="Round Same Side Corner Rectangle 5"/>
                <p:cNvSpPr/>
                <p:nvPr/>
              </p:nvSpPr>
              <p:spPr>
                <a:xfrm>
                  <a:off x="71646" y="1539275"/>
                  <a:ext cx="1573748" cy="1395762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91440" tIns="91440" rIns="91440" bIns="91440" numCol="1" spcCol="1270" anchor="ctr" anchorCtr="0">
                  <a:noAutofit/>
                </a:bodyPr>
                <a:lstStyle/>
                <a:p>
                  <a:pPr lvl="0" algn="ctr" defTabSz="21336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4800" kern="1200"/>
                </a:p>
              </p:txBody>
            </p:sp>
          </p:grpSp>
        </p:grpSp>
        <p:sp>
          <p:nvSpPr>
            <p:cNvPr id="48" name="TextBox 47"/>
            <p:cNvSpPr txBox="1"/>
            <p:nvPr/>
          </p:nvSpPr>
          <p:spPr>
            <a:xfrm>
              <a:off x="1411943" y="3394389"/>
              <a:ext cx="415119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000000"/>
                  </a:solidFill>
                  <a:latin typeface="var( --e-global-typography-primary-font-family )"/>
                </a:rPr>
                <a:t>IE’S ACTION AND ORIENTATION</a:t>
              </a:r>
              <a:endParaRPr lang="en-US" sz="1600" b="1" i="0" dirty="0">
                <a:solidFill>
                  <a:srgbClr val="000000"/>
                </a:solidFill>
                <a:effectLst/>
                <a:latin typeface="var( --e-global-typography-primary-font-family )"/>
              </a:endParaRPr>
            </a:p>
          </p:txBody>
        </p:sp>
      </p:grpSp>
      <p:sp>
        <p:nvSpPr>
          <p:cNvPr id="64" name="Slide Number Placeholder 63"/>
          <p:cNvSpPr>
            <a:spLocks noGrp="1"/>
          </p:cNvSpPr>
          <p:nvPr>
            <p:ph type="sldNum" sz="quarter" idx="12"/>
          </p:nvPr>
        </p:nvSpPr>
        <p:spPr>
          <a:xfrm>
            <a:off x="9601200" y="6515100"/>
            <a:ext cx="304797" cy="32385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fld id="{64376FE7-2364-4895-9A2D-16515EA3B9EE}" type="slidenum">
              <a:rPr 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fld>
            <a:endParaRPr 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53B89F6-FA53-4E66-B9C6-002E50D5BD18}"/>
              </a:ext>
            </a:extLst>
          </p:cNvPr>
          <p:cNvSpPr txBox="1"/>
          <p:nvPr/>
        </p:nvSpPr>
        <p:spPr>
          <a:xfrm>
            <a:off x="1048850" y="947604"/>
            <a:ext cx="8732713" cy="51276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 fontAlgn="base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FontTx/>
              <a:buAutoNum type="arabicPeriod"/>
            </a:pPr>
            <a:r>
              <a:rPr lang="en-US" b="1" i="0" dirty="0">
                <a:solidFill>
                  <a:srgbClr val="000000"/>
                </a:solidFill>
                <a:effectLst/>
                <a:latin typeface="var( --e-global-typography-primary-font-family )"/>
              </a:rPr>
              <a:t>R&amp;D activities: </a:t>
            </a:r>
            <a:r>
              <a:rPr lang="en-US" dirty="0">
                <a:solidFill>
                  <a:srgbClr val="000000"/>
                </a:solidFill>
                <a:latin typeface="var( --e-global-typography-primary-font-family )"/>
              </a:rPr>
              <a:t>Building hydrogen team to conduct R&amp;D projects on </a:t>
            </a:r>
            <a:endParaRPr lang="en-US" b="1" dirty="0">
              <a:solidFill>
                <a:srgbClr val="000000"/>
              </a:solidFill>
              <a:latin typeface="var( --e-global-typography-primary-font-family )"/>
            </a:endParaRPr>
          </a:p>
          <a:p>
            <a:pPr marL="285750" indent="-285750" algn="just" fontAlgn="base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000000"/>
                </a:solidFill>
                <a:latin typeface="var( --e-global-typography-primary-font-family )"/>
              </a:rPr>
              <a:t>Green hydrogen production in the power system (generation side and consumption side)</a:t>
            </a:r>
          </a:p>
          <a:p>
            <a:pPr marL="285750" indent="-285750" algn="just" fontAlgn="base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000000"/>
                </a:solidFill>
                <a:latin typeface="var( --e-global-typography-primary-font-family )"/>
              </a:rPr>
              <a:t>Infrastructure development for hydrogen;</a:t>
            </a:r>
          </a:p>
          <a:p>
            <a:pPr marL="285750" indent="-285750" algn="just" fontAlgn="base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000000"/>
                </a:solidFill>
                <a:latin typeface="var( --e-global-typography-primary-font-family )"/>
              </a:rPr>
              <a:t>Legal framework for hydrogen development; </a:t>
            </a:r>
          </a:p>
          <a:p>
            <a:pPr marL="285750" indent="-285750" algn="just" fontAlgn="base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000000"/>
                </a:solidFill>
                <a:latin typeface="var( --e-global-typography-primary-font-family )"/>
              </a:rPr>
              <a:t>Green hydrogen production in consistent with renewable power source development…</a:t>
            </a:r>
            <a:endParaRPr lang="en-US" b="1" dirty="0">
              <a:solidFill>
                <a:srgbClr val="000000"/>
              </a:solidFill>
              <a:latin typeface="var( --e-global-typography-primary-font-family )"/>
            </a:endParaRPr>
          </a:p>
          <a:p>
            <a:pPr algn="l" fontAlgn="base">
              <a:lnSpc>
                <a:spcPct val="150000"/>
              </a:lnSpc>
            </a:pPr>
            <a:r>
              <a:rPr lang="en-US" b="1" dirty="0">
                <a:solidFill>
                  <a:srgbClr val="000000"/>
                </a:solidFill>
                <a:latin typeface="var( --e-global-typography-primary-font-family )"/>
              </a:rPr>
              <a:t>2. Consultation service to private sector</a:t>
            </a:r>
            <a:endParaRPr lang="en-US" b="1" i="0" dirty="0">
              <a:solidFill>
                <a:srgbClr val="000000"/>
              </a:solidFill>
              <a:effectLst/>
              <a:latin typeface="var( --e-global-typography-primary-font-family )"/>
            </a:endParaRPr>
          </a:p>
          <a:p>
            <a:pPr marL="285750" indent="-285750" fontAlgn="base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Studies on opportunities to invest in the green hydrogen</a:t>
            </a:r>
          </a:p>
          <a:p>
            <a:pPr marL="285750" indent="-285750" fontAlgn="base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000000"/>
                </a:solidFill>
                <a:latin typeface="var( --e-global-typography-primary-font-family )"/>
              </a:rPr>
              <a:t>Provide Pre F/S studies on green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hydrogen in Viet Nam</a:t>
            </a:r>
            <a:endParaRPr lang="en-US" b="1" i="0" dirty="0">
              <a:solidFill>
                <a:srgbClr val="000000"/>
              </a:solidFill>
              <a:effectLst/>
              <a:latin typeface="var( --e-global-typography-primary-font-family )"/>
            </a:endParaRPr>
          </a:p>
          <a:p>
            <a:pPr algn="just" fontAlgn="base">
              <a:lnSpc>
                <a:spcPct val="150000"/>
              </a:lnSpc>
            </a:pPr>
            <a:r>
              <a:rPr lang="en-US" b="1" dirty="0">
                <a:solidFill>
                  <a:srgbClr val="000000"/>
                </a:solidFill>
                <a:latin typeface="var( --e-global-typography-primary-font-family )"/>
              </a:rPr>
              <a:t>3. Contribution to the governor’s making on legal framework: </a:t>
            </a:r>
            <a:r>
              <a:rPr lang="en-US" dirty="0">
                <a:solidFill>
                  <a:srgbClr val="000000"/>
                </a:solidFill>
                <a:latin typeface="var( --e-global-typography-primary-font-family )"/>
              </a:rPr>
              <a:t>Taking advantage of outcomes from R&amp;D activities and consultation service on law making process.</a:t>
            </a:r>
            <a:endParaRPr lang="en-US" b="1" dirty="0">
              <a:solidFill>
                <a:srgbClr val="000000"/>
              </a:solidFill>
              <a:latin typeface="var( --e-global-typography-primary-font-family )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6AF2A9A-D909-46DB-9A00-ED62EDB262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5253"/>
            <a:ext cx="17634" cy="66693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1914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2"/>
          <p:cNvGrpSpPr/>
          <p:nvPr/>
        </p:nvGrpSpPr>
        <p:grpSpPr>
          <a:xfrm>
            <a:off x="739590" y="13441"/>
            <a:ext cx="9166411" cy="398074"/>
            <a:chOff x="1411943" y="3375206"/>
            <a:chExt cx="9166411" cy="398074"/>
          </a:xfrm>
        </p:grpSpPr>
        <p:grpSp>
          <p:nvGrpSpPr>
            <p:cNvPr id="57" name="Group 56"/>
            <p:cNvGrpSpPr/>
            <p:nvPr/>
          </p:nvGrpSpPr>
          <p:grpSpPr>
            <a:xfrm>
              <a:off x="1419037" y="3375206"/>
              <a:ext cx="9159317" cy="398074"/>
              <a:chOff x="4079622" y="3657597"/>
              <a:chExt cx="7143216" cy="541705"/>
            </a:xfrm>
          </p:grpSpPr>
          <p:sp>
            <p:nvSpPr>
              <p:cNvPr id="58" name="Straight Connector 57"/>
              <p:cNvSpPr/>
              <p:nvPr/>
            </p:nvSpPr>
            <p:spPr>
              <a:xfrm flipV="1">
                <a:off x="4079622" y="4187365"/>
                <a:ext cx="7143216" cy="11937"/>
              </a:xfrm>
              <a:prstGeom prst="line">
                <a:avLst/>
              </a:prstGeom>
              <a:ln w="28575"/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sp>
          <p:grpSp>
            <p:nvGrpSpPr>
              <p:cNvPr id="59" name="Group 58"/>
              <p:cNvGrpSpPr/>
              <p:nvPr/>
            </p:nvGrpSpPr>
            <p:grpSpPr>
              <a:xfrm>
                <a:off x="4092543" y="3657597"/>
                <a:ext cx="5072705" cy="505106"/>
                <a:chOff x="-628" y="1467621"/>
                <a:chExt cx="1646022" cy="1467416"/>
              </a:xfrm>
            </p:grpSpPr>
            <p:sp>
              <p:nvSpPr>
                <p:cNvPr id="60" name="Round Same Side Corner Rectangle 59"/>
                <p:cNvSpPr/>
                <p:nvPr/>
              </p:nvSpPr>
              <p:spPr>
                <a:xfrm>
                  <a:off x="-628" y="1467621"/>
                  <a:ext cx="1270114" cy="1467408"/>
                </a:xfrm>
                <a:custGeom>
                  <a:avLst/>
                  <a:gdLst>
                    <a:gd name="connsiteX0" fmla="*/ 84201 w 5291567"/>
                    <a:gd name="connsiteY0" fmla="*/ 0 h 505104"/>
                    <a:gd name="connsiteX1" fmla="*/ 5207366 w 5291567"/>
                    <a:gd name="connsiteY1" fmla="*/ 0 h 505104"/>
                    <a:gd name="connsiteX2" fmla="*/ 5291567 w 5291567"/>
                    <a:gd name="connsiteY2" fmla="*/ 84201 h 505104"/>
                    <a:gd name="connsiteX3" fmla="*/ 5291567 w 5291567"/>
                    <a:gd name="connsiteY3" fmla="*/ 505104 h 505104"/>
                    <a:gd name="connsiteX4" fmla="*/ 5291567 w 5291567"/>
                    <a:gd name="connsiteY4" fmla="*/ 505104 h 505104"/>
                    <a:gd name="connsiteX5" fmla="*/ 0 w 5291567"/>
                    <a:gd name="connsiteY5" fmla="*/ 505104 h 505104"/>
                    <a:gd name="connsiteX6" fmla="*/ 0 w 5291567"/>
                    <a:gd name="connsiteY6" fmla="*/ 505104 h 505104"/>
                    <a:gd name="connsiteX7" fmla="*/ 0 w 5291567"/>
                    <a:gd name="connsiteY7" fmla="*/ 84201 h 505104"/>
                    <a:gd name="connsiteX8" fmla="*/ 84201 w 5291567"/>
                    <a:gd name="connsiteY8" fmla="*/ 0 h 505104"/>
                    <a:gd name="connsiteX0" fmla="*/ 84201 w 5291567"/>
                    <a:gd name="connsiteY0" fmla="*/ 0 h 505104"/>
                    <a:gd name="connsiteX1" fmla="*/ 4669484 w 5291567"/>
                    <a:gd name="connsiteY1" fmla="*/ 13447 h 505104"/>
                    <a:gd name="connsiteX2" fmla="*/ 5291567 w 5291567"/>
                    <a:gd name="connsiteY2" fmla="*/ 84201 h 505104"/>
                    <a:gd name="connsiteX3" fmla="*/ 5291567 w 5291567"/>
                    <a:gd name="connsiteY3" fmla="*/ 505104 h 505104"/>
                    <a:gd name="connsiteX4" fmla="*/ 5291567 w 5291567"/>
                    <a:gd name="connsiteY4" fmla="*/ 505104 h 505104"/>
                    <a:gd name="connsiteX5" fmla="*/ 0 w 5291567"/>
                    <a:gd name="connsiteY5" fmla="*/ 505104 h 505104"/>
                    <a:gd name="connsiteX6" fmla="*/ 0 w 5291567"/>
                    <a:gd name="connsiteY6" fmla="*/ 505104 h 505104"/>
                    <a:gd name="connsiteX7" fmla="*/ 0 w 5291567"/>
                    <a:gd name="connsiteY7" fmla="*/ 84201 h 505104"/>
                    <a:gd name="connsiteX8" fmla="*/ 84201 w 5291567"/>
                    <a:gd name="connsiteY8" fmla="*/ 0 h 505104"/>
                    <a:gd name="connsiteX0" fmla="*/ 84201 w 5291567"/>
                    <a:gd name="connsiteY0" fmla="*/ 13447 h 518551"/>
                    <a:gd name="connsiteX1" fmla="*/ 4077813 w 5291567"/>
                    <a:gd name="connsiteY1" fmla="*/ 0 h 518551"/>
                    <a:gd name="connsiteX2" fmla="*/ 5291567 w 5291567"/>
                    <a:gd name="connsiteY2" fmla="*/ 97648 h 518551"/>
                    <a:gd name="connsiteX3" fmla="*/ 5291567 w 5291567"/>
                    <a:gd name="connsiteY3" fmla="*/ 518551 h 518551"/>
                    <a:gd name="connsiteX4" fmla="*/ 5291567 w 5291567"/>
                    <a:gd name="connsiteY4" fmla="*/ 518551 h 518551"/>
                    <a:gd name="connsiteX5" fmla="*/ 0 w 5291567"/>
                    <a:gd name="connsiteY5" fmla="*/ 518551 h 518551"/>
                    <a:gd name="connsiteX6" fmla="*/ 0 w 5291567"/>
                    <a:gd name="connsiteY6" fmla="*/ 518551 h 518551"/>
                    <a:gd name="connsiteX7" fmla="*/ 0 w 5291567"/>
                    <a:gd name="connsiteY7" fmla="*/ 97648 h 518551"/>
                    <a:gd name="connsiteX8" fmla="*/ 84201 w 5291567"/>
                    <a:gd name="connsiteY8" fmla="*/ 13447 h 518551"/>
                    <a:gd name="connsiteX0" fmla="*/ 84201 w 5291567"/>
                    <a:gd name="connsiteY0" fmla="*/ 13447 h 518551"/>
                    <a:gd name="connsiteX1" fmla="*/ 3728190 w 5291567"/>
                    <a:gd name="connsiteY1" fmla="*/ 0 h 518551"/>
                    <a:gd name="connsiteX2" fmla="*/ 5291567 w 5291567"/>
                    <a:gd name="connsiteY2" fmla="*/ 97648 h 518551"/>
                    <a:gd name="connsiteX3" fmla="*/ 5291567 w 5291567"/>
                    <a:gd name="connsiteY3" fmla="*/ 518551 h 518551"/>
                    <a:gd name="connsiteX4" fmla="*/ 5291567 w 5291567"/>
                    <a:gd name="connsiteY4" fmla="*/ 518551 h 518551"/>
                    <a:gd name="connsiteX5" fmla="*/ 0 w 5291567"/>
                    <a:gd name="connsiteY5" fmla="*/ 518551 h 518551"/>
                    <a:gd name="connsiteX6" fmla="*/ 0 w 5291567"/>
                    <a:gd name="connsiteY6" fmla="*/ 518551 h 518551"/>
                    <a:gd name="connsiteX7" fmla="*/ 0 w 5291567"/>
                    <a:gd name="connsiteY7" fmla="*/ 97648 h 518551"/>
                    <a:gd name="connsiteX8" fmla="*/ 84201 w 5291567"/>
                    <a:gd name="connsiteY8" fmla="*/ 13447 h 518551"/>
                    <a:gd name="connsiteX0" fmla="*/ 84201 w 5291567"/>
                    <a:gd name="connsiteY0" fmla="*/ 13447 h 518551"/>
                    <a:gd name="connsiteX1" fmla="*/ 3728190 w 5291567"/>
                    <a:gd name="connsiteY1" fmla="*/ 0 h 518551"/>
                    <a:gd name="connsiteX2" fmla="*/ 5291567 w 5291567"/>
                    <a:gd name="connsiteY2" fmla="*/ 514506 h 518551"/>
                    <a:gd name="connsiteX3" fmla="*/ 5291567 w 5291567"/>
                    <a:gd name="connsiteY3" fmla="*/ 518551 h 518551"/>
                    <a:gd name="connsiteX4" fmla="*/ 5291567 w 5291567"/>
                    <a:gd name="connsiteY4" fmla="*/ 518551 h 518551"/>
                    <a:gd name="connsiteX5" fmla="*/ 0 w 5291567"/>
                    <a:gd name="connsiteY5" fmla="*/ 518551 h 518551"/>
                    <a:gd name="connsiteX6" fmla="*/ 0 w 5291567"/>
                    <a:gd name="connsiteY6" fmla="*/ 518551 h 518551"/>
                    <a:gd name="connsiteX7" fmla="*/ 0 w 5291567"/>
                    <a:gd name="connsiteY7" fmla="*/ 97648 h 518551"/>
                    <a:gd name="connsiteX8" fmla="*/ 84201 w 5291567"/>
                    <a:gd name="connsiteY8" fmla="*/ 13447 h 518551"/>
                    <a:gd name="connsiteX0" fmla="*/ 84201 w 5291567"/>
                    <a:gd name="connsiteY0" fmla="*/ 0 h 505104"/>
                    <a:gd name="connsiteX1" fmla="*/ 3728190 w 5291567"/>
                    <a:gd name="connsiteY1" fmla="*/ 0 h 505104"/>
                    <a:gd name="connsiteX2" fmla="*/ 5291567 w 5291567"/>
                    <a:gd name="connsiteY2" fmla="*/ 501059 h 505104"/>
                    <a:gd name="connsiteX3" fmla="*/ 5291567 w 5291567"/>
                    <a:gd name="connsiteY3" fmla="*/ 505104 h 505104"/>
                    <a:gd name="connsiteX4" fmla="*/ 5291567 w 5291567"/>
                    <a:gd name="connsiteY4" fmla="*/ 505104 h 505104"/>
                    <a:gd name="connsiteX5" fmla="*/ 0 w 5291567"/>
                    <a:gd name="connsiteY5" fmla="*/ 505104 h 505104"/>
                    <a:gd name="connsiteX6" fmla="*/ 0 w 5291567"/>
                    <a:gd name="connsiteY6" fmla="*/ 505104 h 505104"/>
                    <a:gd name="connsiteX7" fmla="*/ 0 w 5291567"/>
                    <a:gd name="connsiteY7" fmla="*/ 84201 h 505104"/>
                    <a:gd name="connsiteX8" fmla="*/ 84201 w 5291567"/>
                    <a:gd name="connsiteY8" fmla="*/ 0 h 505104"/>
                    <a:gd name="connsiteX0" fmla="*/ 35503 w 5293105"/>
                    <a:gd name="connsiteY0" fmla="*/ 0 h 505104"/>
                    <a:gd name="connsiteX1" fmla="*/ 3729728 w 5293105"/>
                    <a:gd name="connsiteY1" fmla="*/ 0 h 505104"/>
                    <a:gd name="connsiteX2" fmla="*/ 5293105 w 5293105"/>
                    <a:gd name="connsiteY2" fmla="*/ 501059 h 505104"/>
                    <a:gd name="connsiteX3" fmla="*/ 5293105 w 5293105"/>
                    <a:gd name="connsiteY3" fmla="*/ 505104 h 505104"/>
                    <a:gd name="connsiteX4" fmla="*/ 5293105 w 5293105"/>
                    <a:gd name="connsiteY4" fmla="*/ 505104 h 505104"/>
                    <a:gd name="connsiteX5" fmla="*/ 1538 w 5293105"/>
                    <a:gd name="connsiteY5" fmla="*/ 505104 h 505104"/>
                    <a:gd name="connsiteX6" fmla="*/ 1538 w 5293105"/>
                    <a:gd name="connsiteY6" fmla="*/ 505104 h 505104"/>
                    <a:gd name="connsiteX7" fmla="*/ 1538 w 5293105"/>
                    <a:gd name="connsiteY7" fmla="*/ 84201 h 505104"/>
                    <a:gd name="connsiteX8" fmla="*/ 35503 w 5293105"/>
                    <a:gd name="connsiteY8" fmla="*/ 0 h 505104"/>
                    <a:gd name="connsiteX0" fmla="*/ 21707 w 5309451"/>
                    <a:gd name="connsiteY0" fmla="*/ 0 h 505104"/>
                    <a:gd name="connsiteX1" fmla="*/ 3746074 w 5309451"/>
                    <a:gd name="connsiteY1" fmla="*/ 0 h 505104"/>
                    <a:gd name="connsiteX2" fmla="*/ 5309451 w 5309451"/>
                    <a:gd name="connsiteY2" fmla="*/ 501059 h 505104"/>
                    <a:gd name="connsiteX3" fmla="*/ 5309451 w 5309451"/>
                    <a:gd name="connsiteY3" fmla="*/ 505104 h 505104"/>
                    <a:gd name="connsiteX4" fmla="*/ 5309451 w 5309451"/>
                    <a:gd name="connsiteY4" fmla="*/ 505104 h 505104"/>
                    <a:gd name="connsiteX5" fmla="*/ 17884 w 5309451"/>
                    <a:gd name="connsiteY5" fmla="*/ 505104 h 505104"/>
                    <a:gd name="connsiteX6" fmla="*/ 17884 w 5309451"/>
                    <a:gd name="connsiteY6" fmla="*/ 505104 h 505104"/>
                    <a:gd name="connsiteX7" fmla="*/ 17884 w 5309451"/>
                    <a:gd name="connsiteY7" fmla="*/ 84201 h 505104"/>
                    <a:gd name="connsiteX8" fmla="*/ 21707 w 5309451"/>
                    <a:gd name="connsiteY8" fmla="*/ 0 h 505104"/>
                    <a:gd name="connsiteX0" fmla="*/ 17155 w 5324993"/>
                    <a:gd name="connsiteY0" fmla="*/ 0 h 505104"/>
                    <a:gd name="connsiteX1" fmla="*/ 3761616 w 5324993"/>
                    <a:gd name="connsiteY1" fmla="*/ 0 h 505104"/>
                    <a:gd name="connsiteX2" fmla="*/ 5324993 w 5324993"/>
                    <a:gd name="connsiteY2" fmla="*/ 501059 h 505104"/>
                    <a:gd name="connsiteX3" fmla="*/ 5324993 w 5324993"/>
                    <a:gd name="connsiteY3" fmla="*/ 505104 h 505104"/>
                    <a:gd name="connsiteX4" fmla="*/ 5324993 w 5324993"/>
                    <a:gd name="connsiteY4" fmla="*/ 505104 h 505104"/>
                    <a:gd name="connsiteX5" fmla="*/ 33426 w 5324993"/>
                    <a:gd name="connsiteY5" fmla="*/ 505104 h 505104"/>
                    <a:gd name="connsiteX6" fmla="*/ 33426 w 5324993"/>
                    <a:gd name="connsiteY6" fmla="*/ 505104 h 505104"/>
                    <a:gd name="connsiteX7" fmla="*/ 33426 w 5324993"/>
                    <a:gd name="connsiteY7" fmla="*/ 84201 h 505104"/>
                    <a:gd name="connsiteX8" fmla="*/ 17155 w 5324993"/>
                    <a:gd name="connsiteY8" fmla="*/ 0 h 505104"/>
                    <a:gd name="connsiteX0" fmla="*/ 23799 w 5304845"/>
                    <a:gd name="connsiteY0" fmla="*/ 0 h 505104"/>
                    <a:gd name="connsiteX1" fmla="*/ 3741468 w 5304845"/>
                    <a:gd name="connsiteY1" fmla="*/ 0 h 505104"/>
                    <a:gd name="connsiteX2" fmla="*/ 5304845 w 5304845"/>
                    <a:gd name="connsiteY2" fmla="*/ 501059 h 505104"/>
                    <a:gd name="connsiteX3" fmla="*/ 5304845 w 5304845"/>
                    <a:gd name="connsiteY3" fmla="*/ 505104 h 505104"/>
                    <a:gd name="connsiteX4" fmla="*/ 5304845 w 5304845"/>
                    <a:gd name="connsiteY4" fmla="*/ 505104 h 505104"/>
                    <a:gd name="connsiteX5" fmla="*/ 13278 w 5304845"/>
                    <a:gd name="connsiteY5" fmla="*/ 505104 h 505104"/>
                    <a:gd name="connsiteX6" fmla="*/ 13278 w 5304845"/>
                    <a:gd name="connsiteY6" fmla="*/ 505104 h 505104"/>
                    <a:gd name="connsiteX7" fmla="*/ 13278 w 5304845"/>
                    <a:gd name="connsiteY7" fmla="*/ 84201 h 505104"/>
                    <a:gd name="connsiteX8" fmla="*/ 23799 w 5304845"/>
                    <a:gd name="connsiteY8" fmla="*/ 0 h 505104"/>
                    <a:gd name="connsiteX0" fmla="*/ 33234 w 5294185"/>
                    <a:gd name="connsiteY0" fmla="*/ 0 h 505104"/>
                    <a:gd name="connsiteX1" fmla="*/ 3730808 w 5294185"/>
                    <a:gd name="connsiteY1" fmla="*/ 0 h 505104"/>
                    <a:gd name="connsiteX2" fmla="*/ 5294185 w 5294185"/>
                    <a:gd name="connsiteY2" fmla="*/ 501059 h 505104"/>
                    <a:gd name="connsiteX3" fmla="*/ 5294185 w 5294185"/>
                    <a:gd name="connsiteY3" fmla="*/ 505104 h 505104"/>
                    <a:gd name="connsiteX4" fmla="*/ 5294185 w 5294185"/>
                    <a:gd name="connsiteY4" fmla="*/ 505104 h 505104"/>
                    <a:gd name="connsiteX5" fmla="*/ 2618 w 5294185"/>
                    <a:gd name="connsiteY5" fmla="*/ 505104 h 505104"/>
                    <a:gd name="connsiteX6" fmla="*/ 2618 w 5294185"/>
                    <a:gd name="connsiteY6" fmla="*/ 505104 h 505104"/>
                    <a:gd name="connsiteX7" fmla="*/ 2618 w 5294185"/>
                    <a:gd name="connsiteY7" fmla="*/ 84201 h 505104"/>
                    <a:gd name="connsiteX8" fmla="*/ 33234 w 5294185"/>
                    <a:gd name="connsiteY8" fmla="*/ 0 h 5051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294185" h="505104">
                      <a:moveTo>
                        <a:pt x="33234" y="0"/>
                      </a:moveTo>
                      <a:lnTo>
                        <a:pt x="3730808" y="0"/>
                      </a:lnTo>
                      <a:cubicBezTo>
                        <a:pt x="3777311" y="0"/>
                        <a:pt x="5294185" y="454556"/>
                        <a:pt x="5294185" y="501059"/>
                      </a:cubicBezTo>
                      <a:lnTo>
                        <a:pt x="5294185" y="505104"/>
                      </a:lnTo>
                      <a:lnTo>
                        <a:pt x="5294185" y="505104"/>
                      </a:lnTo>
                      <a:lnTo>
                        <a:pt x="2618" y="505104"/>
                      </a:lnTo>
                      <a:lnTo>
                        <a:pt x="2618" y="505104"/>
                      </a:lnTo>
                      <a:lnTo>
                        <a:pt x="2618" y="84201"/>
                      </a:lnTo>
                      <a:cubicBezTo>
                        <a:pt x="2618" y="37698"/>
                        <a:pt x="-13269" y="0"/>
                        <a:pt x="33234" y="0"/>
                      </a:cubicBezTo>
                      <a:close/>
                    </a:path>
                  </a:pathLst>
                </a:custGeom>
              </p:spPr>
              <p:style>
                <a:lnRef idx="2">
                  <a:schemeClr val="accen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61" name="Round Same Side Corner Rectangle 5"/>
                <p:cNvSpPr/>
                <p:nvPr/>
              </p:nvSpPr>
              <p:spPr>
                <a:xfrm>
                  <a:off x="71646" y="1539275"/>
                  <a:ext cx="1573748" cy="1395762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91440" tIns="91440" rIns="91440" bIns="91440" numCol="1" spcCol="1270" anchor="ctr" anchorCtr="0">
                  <a:noAutofit/>
                </a:bodyPr>
                <a:lstStyle/>
                <a:p>
                  <a:pPr lvl="0" algn="ctr" defTabSz="21336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4800" kern="1200"/>
                </a:p>
              </p:txBody>
            </p:sp>
          </p:grpSp>
        </p:grpSp>
        <p:sp>
          <p:nvSpPr>
            <p:cNvPr id="48" name="TextBox 47"/>
            <p:cNvSpPr txBox="1"/>
            <p:nvPr/>
          </p:nvSpPr>
          <p:spPr>
            <a:xfrm>
              <a:off x="1411943" y="3394389"/>
              <a:ext cx="415119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000000"/>
                  </a:solidFill>
                  <a:latin typeface="var( --e-global-typography-primary-font-family )"/>
                </a:rPr>
                <a:t>IDEAS &amp; RECOMMENDATIONS</a:t>
              </a:r>
              <a:endParaRPr lang="en-US" sz="1600" b="1" i="0" dirty="0">
                <a:solidFill>
                  <a:srgbClr val="000000"/>
                </a:solidFill>
                <a:effectLst/>
                <a:latin typeface="var( --e-global-typography-primary-font-family )"/>
              </a:endParaRPr>
            </a:p>
          </p:txBody>
        </p:sp>
      </p:grpSp>
      <p:sp>
        <p:nvSpPr>
          <p:cNvPr id="64" name="Slide Number Placeholder 63"/>
          <p:cNvSpPr>
            <a:spLocks noGrp="1"/>
          </p:cNvSpPr>
          <p:nvPr>
            <p:ph type="sldNum" sz="quarter" idx="12"/>
          </p:nvPr>
        </p:nvSpPr>
        <p:spPr>
          <a:xfrm>
            <a:off x="9601200" y="6515100"/>
            <a:ext cx="304797" cy="32385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fld id="{64376FE7-2364-4895-9A2D-16515EA3B9EE}" type="slidenum">
              <a:rPr 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fld>
            <a:endParaRPr 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53B89F6-FA53-4E66-B9C6-002E50D5BD18}"/>
              </a:ext>
            </a:extLst>
          </p:cNvPr>
          <p:cNvSpPr txBox="1"/>
          <p:nvPr/>
        </p:nvSpPr>
        <p:spPr>
          <a:xfrm>
            <a:off x="1023683" y="444264"/>
            <a:ext cx="8732713" cy="45582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1" i="0" dirty="0">
                <a:solidFill>
                  <a:srgbClr val="000000"/>
                </a:solidFill>
                <a:effectLst/>
                <a:latin typeface="var( --e-global-typography-primary-font-family )"/>
              </a:rPr>
              <a:t>1. Government’s agencies</a:t>
            </a:r>
            <a:endParaRPr lang="en-US" i="0" dirty="0">
              <a:solidFill>
                <a:srgbClr val="000000"/>
              </a:solidFill>
              <a:effectLst/>
              <a:latin typeface="var( --e-global-typography-primary-font-family )"/>
            </a:endParaRPr>
          </a:p>
          <a:p>
            <a:pPr marL="285750" indent="-285750" fontAlgn="base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000000"/>
                </a:solidFill>
                <a:latin typeface="var( --e-global-typography-primary-font-family )"/>
              </a:rPr>
              <a:t>Establish a role for hydrogen in long-term energy strategies on making legal framework: inter-ministerial &amp; multi sector but single door methods.</a:t>
            </a:r>
          </a:p>
          <a:p>
            <a:pPr marL="285750" indent="-285750" algn="l" fontAlgn="base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000000"/>
                </a:solidFill>
                <a:latin typeface="var( --e-global-typography-primary-font-family )"/>
              </a:rPr>
              <a:t>Eliminate unnecessary regulatory barriers and </a:t>
            </a:r>
            <a:r>
              <a:rPr lang="en-US" dirty="0" err="1">
                <a:solidFill>
                  <a:srgbClr val="000000"/>
                </a:solidFill>
                <a:latin typeface="var( --e-global-typography-primary-font-family )"/>
              </a:rPr>
              <a:t>harmonise</a:t>
            </a:r>
            <a:r>
              <a:rPr lang="en-US" dirty="0">
                <a:solidFill>
                  <a:srgbClr val="000000"/>
                </a:solidFill>
                <a:latin typeface="var( --e-global-typography-primary-font-family )"/>
              </a:rPr>
              <a:t> standards: “Gain no pain”.</a:t>
            </a:r>
          </a:p>
          <a:p>
            <a:pPr marL="285750" indent="-285750" algn="l" fontAlgn="base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b="0" i="0" dirty="0">
                <a:solidFill>
                  <a:srgbClr val="000000"/>
                </a:solidFill>
                <a:effectLst/>
                <a:latin typeface="Graphik"/>
              </a:rPr>
              <a:t>Key sectors include refining, chemicals, iron and steel, freight and long-distance transport, buildings, and power generation and storage.</a:t>
            </a:r>
            <a:endParaRPr lang="en-US" dirty="0">
              <a:solidFill>
                <a:srgbClr val="000000"/>
              </a:solidFill>
              <a:latin typeface="var( --e-global-typography-primary-font-family )"/>
            </a:endParaRPr>
          </a:p>
          <a:p>
            <a:pPr algn="l" fontAlgn="base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1" dirty="0">
                <a:solidFill>
                  <a:srgbClr val="000000"/>
                </a:solidFill>
                <a:latin typeface="var( --e-global-typography-primary-font-family )"/>
              </a:rPr>
              <a:t>2. International agencies</a:t>
            </a:r>
          </a:p>
          <a:p>
            <a:pPr marL="285750" indent="-285750" algn="l" fontAlgn="base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i="0" dirty="0">
                <a:solidFill>
                  <a:srgbClr val="000000"/>
                </a:solidFill>
                <a:effectLst/>
                <a:latin typeface="var( --e-global-typography-primary-font-family )"/>
              </a:rPr>
              <a:t>International co‑operation is vital to accelerate the growth of clean hydrogen around the world</a:t>
            </a:r>
          </a:p>
        </p:txBody>
      </p:sp>
    </p:spTree>
    <p:extLst>
      <p:ext uri="{BB962C8B-B14F-4D97-AF65-F5344CB8AC3E}">
        <p14:creationId xmlns:p14="http://schemas.microsoft.com/office/powerpoint/2010/main" val="186828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2"/>
          <p:cNvGrpSpPr/>
          <p:nvPr/>
        </p:nvGrpSpPr>
        <p:grpSpPr>
          <a:xfrm>
            <a:off x="739590" y="13441"/>
            <a:ext cx="9166411" cy="398074"/>
            <a:chOff x="1411943" y="3375206"/>
            <a:chExt cx="9166411" cy="398074"/>
          </a:xfrm>
        </p:grpSpPr>
        <p:grpSp>
          <p:nvGrpSpPr>
            <p:cNvPr id="57" name="Group 56"/>
            <p:cNvGrpSpPr/>
            <p:nvPr/>
          </p:nvGrpSpPr>
          <p:grpSpPr>
            <a:xfrm>
              <a:off x="1419037" y="3375206"/>
              <a:ext cx="9159317" cy="398074"/>
              <a:chOff x="4079622" y="3657597"/>
              <a:chExt cx="7143216" cy="541705"/>
            </a:xfrm>
          </p:grpSpPr>
          <p:sp>
            <p:nvSpPr>
              <p:cNvPr id="58" name="Straight Connector 57"/>
              <p:cNvSpPr/>
              <p:nvPr/>
            </p:nvSpPr>
            <p:spPr>
              <a:xfrm flipV="1">
                <a:off x="4079622" y="4187365"/>
                <a:ext cx="7143216" cy="11937"/>
              </a:xfrm>
              <a:prstGeom prst="line">
                <a:avLst/>
              </a:prstGeom>
              <a:ln w="28575"/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sp>
          <p:grpSp>
            <p:nvGrpSpPr>
              <p:cNvPr id="59" name="Group 58"/>
              <p:cNvGrpSpPr/>
              <p:nvPr/>
            </p:nvGrpSpPr>
            <p:grpSpPr>
              <a:xfrm>
                <a:off x="4092543" y="3657597"/>
                <a:ext cx="5072705" cy="505106"/>
                <a:chOff x="-628" y="1467621"/>
                <a:chExt cx="1646022" cy="1467416"/>
              </a:xfrm>
            </p:grpSpPr>
            <p:sp>
              <p:nvSpPr>
                <p:cNvPr id="60" name="Round Same Side Corner Rectangle 59"/>
                <p:cNvSpPr/>
                <p:nvPr/>
              </p:nvSpPr>
              <p:spPr>
                <a:xfrm>
                  <a:off x="-628" y="1467621"/>
                  <a:ext cx="1270114" cy="1467408"/>
                </a:xfrm>
                <a:custGeom>
                  <a:avLst/>
                  <a:gdLst>
                    <a:gd name="connsiteX0" fmla="*/ 84201 w 5291567"/>
                    <a:gd name="connsiteY0" fmla="*/ 0 h 505104"/>
                    <a:gd name="connsiteX1" fmla="*/ 5207366 w 5291567"/>
                    <a:gd name="connsiteY1" fmla="*/ 0 h 505104"/>
                    <a:gd name="connsiteX2" fmla="*/ 5291567 w 5291567"/>
                    <a:gd name="connsiteY2" fmla="*/ 84201 h 505104"/>
                    <a:gd name="connsiteX3" fmla="*/ 5291567 w 5291567"/>
                    <a:gd name="connsiteY3" fmla="*/ 505104 h 505104"/>
                    <a:gd name="connsiteX4" fmla="*/ 5291567 w 5291567"/>
                    <a:gd name="connsiteY4" fmla="*/ 505104 h 505104"/>
                    <a:gd name="connsiteX5" fmla="*/ 0 w 5291567"/>
                    <a:gd name="connsiteY5" fmla="*/ 505104 h 505104"/>
                    <a:gd name="connsiteX6" fmla="*/ 0 w 5291567"/>
                    <a:gd name="connsiteY6" fmla="*/ 505104 h 505104"/>
                    <a:gd name="connsiteX7" fmla="*/ 0 w 5291567"/>
                    <a:gd name="connsiteY7" fmla="*/ 84201 h 505104"/>
                    <a:gd name="connsiteX8" fmla="*/ 84201 w 5291567"/>
                    <a:gd name="connsiteY8" fmla="*/ 0 h 505104"/>
                    <a:gd name="connsiteX0" fmla="*/ 84201 w 5291567"/>
                    <a:gd name="connsiteY0" fmla="*/ 0 h 505104"/>
                    <a:gd name="connsiteX1" fmla="*/ 4669484 w 5291567"/>
                    <a:gd name="connsiteY1" fmla="*/ 13447 h 505104"/>
                    <a:gd name="connsiteX2" fmla="*/ 5291567 w 5291567"/>
                    <a:gd name="connsiteY2" fmla="*/ 84201 h 505104"/>
                    <a:gd name="connsiteX3" fmla="*/ 5291567 w 5291567"/>
                    <a:gd name="connsiteY3" fmla="*/ 505104 h 505104"/>
                    <a:gd name="connsiteX4" fmla="*/ 5291567 w 5291567"/>
                    <a:gd name="connsiteY4" fmla="*/ 505104 h 505104"/>
                    <a:gd name="connsiteX5" fmla="*/ 0 w 5291567"/>
                    <a:gd name="connsiteY5" fmla="*/ 505104 h 505104"/>
                    <a:gd name="connsiteX6" fmla="*/ 0 w 5291567"/>
                    <a:gd name="connsiteY6" fmla="*/ 505104 h 505104"/>
                    <a:gd name="connsiteX7" fmla="*/ 0 w 5291567"/>
                    <a:gd name="connsiteY7" fmla="*/ 84201 h 505104"/>
                    <a:gd name="connsiteX8" fmla="*/ 84201 w 5291567"/>
                    <a:gd name="connsiteY8" fmla="*/ 0 h 505104"/>
                    <a:gd name="connsiteX0" fmla="*/ 84201 w 5291567"/>
                    <a:gd name="connsiteY0" fmla="*/ 13447 h 518551"/>
                    <a:gd name="connsiteX1" fmla="*/ 4077813 w 5291567"/>
                    <a:gd name="connsiteY1" fmla="*/ 0 h 518551"/>
                    <a:gd name="connsiteX2" fmla="*/ 5291567 w 5291567"/>
                    <a:gd name="connsiteY2" fmla="*/ 97648 h 518551"/>
                    <a:gd name="connsiteX3" fmla="*/ 5291567 w 5291567"/>
                    <a:gd name="connsiteY3" fmla="*/ 518551 h 518551"/>
                    <a:gd name="connsiteX4" fmla="*/ 5291567 w 5291567"/>
                    <a:gd name="connsiteY4" fmla="*/ 518551 h 518551"/>
                    <a:gd name="connsiteX5" fmla="*/ 0 w 5291567"/>
                    <a:gd name="connsiteY5" fmla="*/ 518551 h 518551"/>
                    <a:gd name="connsiteX6" fmla="*/ 0 w 5291567"/>
                    <a:gd name="connsiteY6" fmla="*/ 518551 h 518551"/>
                    <a:gd name="connsiteX7" fmla="*/ 0 w 5291567"/>
                    <a:gd name="connsiteY7" fmla="*/ 97648 h 518551"/>
                    <a:gd name="connsiteX8" fmla="*/ 84201 w 5291567"/>
                    <a:gd name="connsiteY8" fmla="*/ 13447 h 518551"/>
                    <a:gd name="connsiteX0" fmla="*/ 84201 w 5291567"/>
                    <a:gd name="connsiteY0" fmla="*/ 13447 h 518551"/>
                    <a:gd name="connsiteX1" fmla="*/ 3728190 w 5291567"/>
                    <a:gd name="connsiteY1" fmla="*/ 0 h 518551"/>
                    <a:gd name="connsiteX2" fmla="*/ 5291567 w 5291567"/>
                    <a:gd name="connsiteY2" fmla="*/ 97648 h 518551"/>
                    <a:gd name="connsiteX3" fmla="*/ 5291567 w 5291567"/>
                    <a:gd name="connsiteY3" fmla="*/ 518551 h 518551"/>
                    <a:gd name="connsiteX4" fmla="*/ 5291567 w 5291567"/>
                    <a:gd name="connsiteY4" fmla="*/ 518551 h 518551"/>
                    <a:gd name="connsiteX5" fmla="*/ 0 w 5291567"/>
                    <a:gd name="connsiteY5" fmla="*/ 518551 h 518551"/>
                    <a:gd name="connsiteX6" fmla="*/ 0 w 5291567"/>
                    <a:gd name="connsiteY6" fmla="*/ 518551 h 518551"/>
                    <a:gd name="connsiteX7" fmla="*/ 0 w 5291567"/>
                    <a:gd name="connsiteY7" fmla="*/ 97648 h 518551"/>
                    <a:gd name="connsiteX8" fmla="*/ 84201 w 5291567"/>
                    <a:gd name="connsiteY8" fmla="*/ 13447 h 518551"/>
                    <a:gd name="connsiteX0" fmla="*/ 84201 w 5291567"/>
                    <a:gd name="connsiteY0" fmla="*/ 13447 h 518551"/>
                    <a:gd name="connsiteX1" fmla="*/ 3728190 w 5291567"/>
                    <a:gd name="connsiteY1" fmla="*/ 0 h 518551"/>
                    <a:gd name="connsiteX2" fmla="*/ 5291567 w 5291567"/>
                    <a:gd name="connsiteY2" fmla="*/ 514506 h 518551"/>
                    <a:gd name="connsiteX3" fmla="*/ 5291567 w 5291567"/>
                    <a:gd name="connsiteY3" fmla="*/ 518551 h 518551"/>
                    <a:gd name="connsiteX4" fmla="*/ 5291567 w 5291567"/>
                    <a:gd name="connsiteY4" fmla="*/ 518551 h 518551"/>
                    <a:gd name="connsiteX5" fmla="*/ 0 w 5291567"/>
                    <a:gd name="connsiteY5" fmla="*/ 518551 h 518551"/>
                    <a:gd name="connsiteX6" fmla="*/ 0 w 5291567"/>
                    <a:gd name="connsiteY6" fmla="*/ 518551 h 518551"/>
                    <a:gd name="connsiteX7" fmla="*/ 0 w 5291567"/>
                    <a:gd name="connsiteY7" fmla="*/ 97648 h 518551"/>
                    <a:gd name="connsiteX8" fmla="*/ 84201 w 5291567"/>
                    <a:gd name="connsiteY8" fmla="*/ 13447 h 518551"/>
                    <a:gd name="connsiteX0" fmla="*/ 84201 w 5291567"/>
                    <a:gd name="connsiteY0" fmla="*/ 0 h 505104"/>
                    <a:gd name="connsiteX1" fmla="*/ 3728190 w 5291567"/>
                    <a:gd name="connsiteY1" fmla="*/ 0 h 505104"/>
                    <a:gd name="connsiteX2" fmla="*/ 5291567 w 5291567"/>
                    <a:gd name="connsiteY2" fmla="*/ 501059 h 505104"/>
                    <a:gd name="connsiteX3" fmla="*/ 5291567 w 5291567"/>
                    <a:gd name="connsiteY3" fmla="*/ 505104 h 505104"/>
                    <a:gd name="connsiteX4" fmla="*/ 5291567 w 5291567"/>
                    <a:gd name="connsiteY4" fmla="*/ 505104 h 505104"/>
                    <a:gd name="connsiteX5" fmla="*/ 0 w 5291567"/>
                    <a:gd name="connsiteY5" fmla="*/ 505104 h 505104"/>
                    <a:gd name="connsiteX6" fmla="*/ 0 w 5291567"/>
                    <a:gd name="connsiteY6" fmla="*/ 505104 h 505104"/>
                    <a:gd name="connsiteX7" fmla="*/ 0 w 5291567"/>
                    <a:gd name="connsiteY7" fmla="*/ 84201 h 505104"/>
                    <a:gd name="connsiteX8" fmla="*/ 84201 w 5291567"/>
                    <a:gd name="connsiteY8" fmla="*/ 0 h 505104"/>
                    <a:gd name="connsiteX0" fmla="*/ 35503 w 5293105"/>
                    <a:gd name="connsiteY0" fmla="*/ 0 h 505104"/>
                    <a:gd name="connsiteX1" fmla="*/ 3729728 w 5293105"/>
                    <a:gd name="connsiteY1" fmla="*/ 0 h 505104"/>
                    <a:gd name="connsiteX2" fmla="*/ 5293105 w 5293105"/>
                    <a:gd name="connsiteY2" fmla="*/ 501059 h 505104"/>
                    <a:gd name="connsiteX3" fmla="*/ 5293105 w 5293105"/>
                    <a:gd name="connsiteY3" fmla="*/ 505104 h 505104"/>
                    <a:gd name="connsiteX4" fmla="*/ 5293105 w 5293105"/>
                    <a:gd name="connsiteY4" fmla="*/ 505104 h 505104"/>
                    <a:gd name="connsiteX5" fmla="*/ 1538 w 5293105"/>
                    <a:gd name="connsiteY5" fmla="*/ 505104 h 505104"/>
                    <a:gd name="connsiteX6" fmla="*/ 1538 w 5293105"/>
                    <a:gd name="connsiteY6" fmla="*/ 505104 h 505104"/>
                    <a:gd name="connsiteX7" fmla="*/ 1538 w 5293105"/>
                    <a:gd name="connsiteY7" fmla="*/ 84201 h 505104"/>
                    <a:gd name="connsiteX8" fmla="*/ 35503 w 5293105"/>
                    <a:gd name="connsiteY8" fmla="*/ 0 h 505104"/>
                    <a:gd name="connsiteX0" fmla="*/ 21707 w 5309451"/>
                    <a:gd name="connsiteY0" fmla="*/ 0 h 505104"/>
                    <a:gd name="connsiteX1" fmla="*/ 3746074 w 5309451"/>
                    <a:gd name="connsiteY1" fmla="*/ 0 h 505104"/>
                    <a:gd name="connsiteX2" fmla="*/ 5309451 w 5309451"/>
                    <a:gd name="connsiteY2" fmla="*/ 501059 h 505104"/>
                    <a:gd name="connsiteX3" fmla="*/ 5309451 w 5309451"/>
                    <a:gd name="connsiteY3" fmla="*/ 505104 h 505104"/>
                    <a:gd name="connsiteX4" fmla="*/ 5309451 w 5309451"/>
                    <a:gd name="connsiteY4" fmla="*/ 505104 h 505104"/>
                    <a:gd name="connsiteX5" fmla="*/ 17884 w 5309451"/>
                    <a:gd name="connsiteY5" fmla="*/ 505104 h 505104"/>
                    <a:gd name="connsiteX6" fmla="*/ 17884 w 5309451"/>
                    <a:gd name="connsiteY6" fmla="*/ 505104 h 505104"/>
                    <a:gd name="connsiteX7" fmla="*/ 17884 w 5309451"/>
                    <a:gd name="connsiteY7" fmla="*/ 84201 h 505104"/>
                    <a:gd name="connsiteX8" fmla="*/ 21707 w 5309451"/>
                    <a:gd name="connsiteY8" fmla="*/ 0 h 505104"/>
                    <a:gd name="connsiteX0" fmla="*/ 17155 w 5324993"/>
                    <a:gd name="connsiteY0" fmla="*/ 0 h 505104"/>
                    <a:gd name="connsiteX1" fmla="*/ 3761616 w 5324993"/>
                    <a:gd name="connsiteY1" fmla="*/ 0 h 505104"/>
                    <a:gd name="connsiteX2" fmla="*/ 5324993 w 5324993"/>
                    <a:gd name="connsiteY2" fmla="*/ 501059 h 505104"/>
                    <a:gd name="connsiteX3" fmla="*/ 5324993 w 5324993"/>
                    <a:gd name="connsiteY3" fmla="*/ 505104 h 505104"/>
                    <a:gd name="connsiteX4" fmla="*/ 5324993 w 5324993"/>
                    <a:gd name="connsiteY4" fmla="*/ 505104 h 505104"/>
                    <a:gd name="connsiteX5" fmla="*/ 33426 w 5324993"/>
                    <a:gd name="connsiteY5" fmla="*/ 505104 h 505104"/>
                    <a:gd name="connsiteX6" fmla="*/ 33426 w 5324993"/>
                    <a:gd name="connsiteY6" fmla="*/ 505104 h 505104"/>
                    <a:gd name="connsiteX7" fmla="*/ 33426 w 5324993"/>
                    <a:gd name="connsiteY7" fmla="*/ 84201 h 505104"/>
                    <a:gd name="connsiteX8" fmla="*/ 17155 w 5324993"/>
                    <a:gd name="connsiteY8" fmla="*/ 0 h 505104"/>
                    <a:gd name="connsiteX0" fmla="*/ 23799 w 5304845"/>
                    <a:gd name="connsiteY0" fmla="*/ 0 h 505104"/>
                    <a:gd name="connsiteX1" fmla="*/ 3741468 w 5304845"/>
                    <a:gd name="connsiteY1" fmla="*/ 0 h 505104"/>
                    <a:gd name="connsiteX2" fmla="*/ 5304845 w 5304845"/>
                    <a:gd name="connsiteY2" fmla="*/ 501059 h 505104"/>
                    <a:gd name="connsiteX3" fmla="*/ 5304845 w 5304845"/>
                    <a:gd name="connsiteY3" fmla="*/ 505104 h 505104"/>
                    <a:gd name="connsiteX4" fmla="*/ 5304845 w 5304845"/>
                    <a:gd name="connsiteY4" fmla="*/ 505104 h 505104"/>
                    <a:gd name="connsiteX5" fmla="*/ 13278 w 5304845"/>
                    <a:gd name="connsiteY5" fmla="*/ 505104 h 505104"/>
                    <a:gd name="connsiteX6" fmla="*/ 13278 w 5304845"/>
                    <a:gd name="connsiteY6" fmla="*/ 505104 h 505104"/>
                    <a:gd name="connsiteX7" fmla="*/ 13278 w 5304845"/>
                    <a:gd name="connsiteY7" fmla="*/ 84201 h 505104"/>
                    <a:gd name="connsiteX8" fmla="*/ 23799 w 5304845"/>
                    <a:gd name="connsiteY8" fmla="*/ 0 h 505104"/>
                    <a:gd name="connsiteX0" fmla="*/ 33234 w 5294185"/>
                    <a:gd name="connsiteY0" fmla="*/ 0 h 505104"/>
                    <a:gd name="connsiteX1" fmla="*/ 3730808 w 5294185"/>
                    <a:gd name="connsiteY1" fmla="*/ 0 h 505104"/>
                    <a:gd name="connsiteX2" fmla="*/ 5294185 w 5294185"/>
                    <a:gd name="connsiteY2" fmla="*/ 501059 h 505104"/>
                    <a:gd name="connsiteX3" fmla="*/ 5294185 w 5294185"/>
                    <a:gd name="connsiteY3" fmla="*/ 505104 h 505104"/>
                    <a:gd name="connsiteX4" fmla="*/ 5294185 w 5294185"/>
                    <a:gd name="connsiteY4" fmla="*/ 505104 h 505104"/>
                    <a:gd name="connsiteX5" fmla="*/ 2618 w 5294185"/>
                    <a:gd name="connsiteY5" fmla="*/ 505104 h 505104"/>
                    <a:gd name="connsiteX6" fmla="*/ 2618 w 5294185"/>
                    <a:gd name="connsiteY6" fmla="*/ 505104 h 505104"/>
                    <a:gd name="connsiteX7" fmla="*/ 2618 w 5294185"/>
                    <a:gd name="connsiteY7" fmla="*/ 84201 h 505104"/>
                    <a:gd name="connsiteX8" fmla="*/ 33234 w 5294185"/>
                    <a:gd name="connsiteY8" fmla="*/ 0 h 5051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294185" h="505104">
                      <a:moveTo>
                        <a:pt x="33234" y="0"/>
                      </a:moveTo>
                      <a:lnTo>
                        <a:pt x="3730808" y="0"/>
                      </a:lnTo>
                      <a:cubicBezTo>
                        <a:pt x="3777311" y="0"/>
                        <a:pt x="5294185" y="454556"/>
                        <a:pt x="5294185" y="501059"/>
                      </a:cubicBezTo>
                      <a:lnTo>
                        <a:pt x="5294185" y="505104"/>
                      </a:lnTo>
                      <a:lnTo>
                        <a:pt x="5294185" y="505104"/>
                      </a:lnTo>
                      <a:lnTo>
                        <a:pt x="2618" y="505104"/>
                      </a:lnTo>
                      <a:lnTo>
                        <a:pt x="2618" y="505104"/>
                      </a:lnTo>
                      <a:lnTo>
                        <a:pt x="2618" y="84201"/>
                      </a:lnTo>
                      <a:cubicBezTo>
                        <a:pt x="2618" y="37698"/>
                        <a:pt x="-13269" y="0"/>
                        <a:pt x="33234" y="0"/>
                      </a:cubicBezTo>
                      <a:close/>
                    </a:path>
                  </a:pathLst>
                </a:custGeom>
              </p:spPr>
              <p:style>
                <a:lnRef idx="2">
                  <a:schemeClr val="accen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61" name="Round Same Side Corner Rectangle 5"/>
                <p:cNvSpPr/>
                <p:nvPr/>
              </p:nvSpPr>
              <p:spPr>
                <a:xfrm>
                  <a:off x="71646" y="1539275"/>
                  <a:ext cx="1573748" cy="1395762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91440" tIns="91440" rIns="91440" bIns="91440" numCol="1" spcCol="1270" anchor="ctr" anchorCtr="0">
                  <a:noAutofit/>
                </a:bodyPr>
                <a:lstStyle/>
                <a:p>
                  <a:pPr lvl="0" algn="ctr" defTabSz="21336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4800" kern="1200"/>
                </a:p>
              </p:txBody>
            </p:sp>
          </p:grpSp>
        </p:grpSp>
        <p:sp>
          <p:nvSpPr>
            <p:cNvPr id="48" name="TextBox 47"/>
            <p:cNvSpPr txBox="1"/>
            <p:nvPr/>
          </p:nvSpPr>
          <p:spPr>
            <a:xfrm>
              <a:off x="1411943" y="3394389"/>
              <a:ext cx="415119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000000"/>
                  </a:solidFill>
                  <a:latin typeface="var( --e-global-typography-primary-font-family )"/>
                </a:rPr>
                <a:t>IDEAS &amp; RECOMMENDATIONS</a:t>
              </a:r>
              <a:endParaRPr lang="en-US" sz="1600" b="1" i="0" dirty="0">
                <a:solidFill>
                  <a:srgbClr val="000000"/>
                </a:solidFill>
                <a:effectLst/>
                <a:latin typeface="var( --e-global-typography-primary-font-family )"/>
              </a:endParaRPr>
            </a:p>
          </p:txBody>
        </p:sp>
      </p:grpSp>
      <p:sp>
        <p:nvSpPr>
          <p:cNvPr id="64" name="Slide Number Placeholder 63"/>
          <p:cNvSpPr>
            <a:spLocks noGrp="1"/>
          </p:cNvSpPr>
          <p:nvPr>
            <p:ph type="sldNum" sz="quarter" idx="12"/>
          </p:nvPr>
        </p:nvSpPr>
        <p:spPr>
          <a:xfrm>
            <a:off x="9601200" y="6515100"/>
            <a:ext cx="304797" cy="32385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fld id="{64376FE7-2364-4895-9A2D-16515EA3B9EE}" type="slidenum">
              <a:rPr 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fld>
            <a:endParaRPr 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53B89F6-FA53-4E66-B9C6-002E50D5BD18}"/>
              </a:ext>
            </a:extLst>
          </p:cNvPr>
          <p:cNvSpPr txBox="1"/>
          <p:nvPr/>
        </p:nvSpPr>
        <p:spPr>
          <a:xfrm>
            <a:off x="1048850" y="947604"/>
            <a:ext cx="8732713" cy="2831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1" dirty="0">
                <a:solidFill>
                  <a:srgbClr val="000000"/>
                </a:solidFill>
                <a:latin typeface="var( --e-global-typography-primary-font-family )"/>
              </a:rPr>
              <a:t>3. Domestic universities and institutions</a:t>
            </a:r>
          </a:p>
          <a:p>
            <a:pPr marL="285750" indent="-285750" algn="just" fontAlgn="base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000000"/>
                </a:solidFill>
                <a:latin typeface="var( --e-global-typography-primary-font-family )"/>
              </a:rPr>
              <a:t>Enhance link among universities and institutions </a:t>
            </a:r>
          </a:p>
          <a:p>
            <a:pPr marL="285750" indent="-285750" algn="just" fontAlgn="base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i="0" dirty="0">
                <a:solidFill>
                  <a:srgbClr val="000000"/>
                </a:solidFill>
                <a:effectLst/>
                <a:latin typeface="var( --e-global-typography-primary-font-family )"/>
              </a:rPr>
              <a:t>Awareness arising</a:t>
            </a:r>
          </a:p>
          <a:p>
            <a:pPr algn="l" fontAlgn="base"/>
            <a:r>
              <a:rPr lang="en-US" b="1" i="0" dirty="0">
                <a:solidFill>
                  <a:srgbClr val="000000"/>
                </a:solidFill>
                <a:effectLst/>
                <a:latin typeface="var( --e-global-typography-primary-font-family )"/>
              </a:rPr>
              <a:t>4. Enterprise and private sector: </a:t>
            </a:r>
          </a:p>
          <a:p>
            <a:pPr algn="l" fontAlgn="base"/>
            <a:endParaRPr lang="en-US" b="1" dirty="0">
              <a:solidFill>
                <a:srgbClr val="000000"/>
              </a:solidFill>
              <a:latin typeface="var( --e-global-typography-primary-font-family )"/>
            </a:endParaRPr>
          </a:p>
          <a:p>
            <a:pPr marL="285750" indent="-285750" algn="l" fontAlgn="base">
              <a:buFont typeface="Wingdings" panose="05000000000000000000" pitchFamily="2" charset="2"/>
              <a:buChar char="ü"/>
            </a:pPr>
            <a:r>
              <a:rPr lang="en-US" b="0" i="0" dirty="0">
                <a:solidFill>
                  <a:srgbClr val="000000"/>
                </a:solidFill>
                <a:effectLst/>
                <a:latin typeface="Graphik"/>
              </a:rPr>
              <a:t>Should set-up clear </a:t>
            </a:r>
            <a:r>
              <a:rPr lang="en-US" b="0" i="0">
                <a:solidFill>
                  <a:srgbClr val="000000"/>
                </a:solidFill>
                <a:effectLst/>
                <a:latin typeface="Graphik"/>
              </a:rPr>
              <a:t>long-term goals</a:t>
            </a:r>
          </a:p>
          <a:p>
            <a:pPr marL="285750" indent="-285750" algn="l" fontAlgn="base">
              <a:buFont typeface="Wingdings" panose="05000000000000000000" pitchFamily="2" charset="2"/>
              <a:buChar char="ü"/>
            </a:pPr>
            <a:endParaRPr lang="en-US" b="1" i="0" dirty="0">
              <a:solidFill>
                <a:srgbClr val="000000"/>
              </a:solidFill>
              <a:effectLst/>
              <a:latin typeface="var( --e-global-typography-primary-font-family )"/>
            </a:endParaRPr>
          </a:p>
        </p:txBody>
      </p:sp>
    </p:spTree>
    <p:extLst>
      <p:ext uri="{BB962C8B-B14F-4D97-AF65-F5344CB8AC3E}">
        <p14:creationId xmlns:p14="http://schemas.microsoft.com/office/powerpoint/2010/main" val="29674146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2"/>
          <p:cNvGrpSpPr/>
          <p:nvPr/>
        </p:nvGrpSpPr>
        <p:grpSpPr>
          <a:xfrm>
            <a:off x="739590" y="13441"/>
            <a:ext cx="9166409" cy="398074"/>
            <a:chOff x="1411943" y="3375206"/>
            <a:chExt cx="9166409" cy="398074"/>
          </a:xfrm>
        </p:grpSpPr>
        <p:grpSp>
          <p:nvGrpSpPr>
            <p:cNvPr id="57" name="Group 56"/>
            <p:cNvGrpSpPr/>
            <p:nvPr/>
          </p:nvGrpSpPr>
          <p:grpSpPr>
            <a:xfrm>
              <a:off x="1435605" y="3375206"/>
              <a:ext cx="9142747" cy="398074"/>
              <a:chOff x="4092543" y="3657597"/>
              <a:chExt cx="7130294" cy="541705"/>
            </a:xfrm>
          </p:grpSpPr>
          <p:sp>
            <p:nvSpPr>
              <p:cNvPr id="58" name="Straight Connector 57"/>
              <p:cNvSpPr/>
              <p:nvPr/>
            </p:nvSpPr>
            <p:spPr>
              <a:xfrm>
                <a:off x="4094479" y="4199302"/>
                <a:ext cx="7128358" cy="0"/>
              </a:xfrm>
              <a:prstGeom prst="line">
                <a:avLst/>
              </a:prstGeom>
              <a:ln w="28575"/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sp>
          <p:grpSp>
            <p:nvGrpSpPr>
              <p:cNvPr id="59" name="Group 58"/>
              <p:cNvGrpSpPr/>
              <p:nvPr/>
            </p:nvGrpSpPr>
            <p:grpSpPr>
              <a:xfrm>
                <a:off x="4092543" y="3657597"/>
                <a:ext cx="5072705" cy="505106"/>
                <a:chOff x="-628" y="1467621"/>
                <a:chExt cx="1646022" cy="1467416"/>
              </a:xfrm>
            </p:grpSpPr>
            <p:sp>
              <p:nvSpPr>
                <p:cNvPr id="60" name="Round Same Side Corner Rectangle 59"/>
                <p:cNvSpPr/>
                <p:nvPr/>
              </p:nvSpPr>
              <p:spPr>
                <a:xfrm>
                  <a:off x="-628" y="1467621"/>
                  <a:ext cx="1270114" cy="1467408"/>
                </a:xfrm>
                <a:custGeom>
                  <a:avLst/>
                  <a:gdLst>
                    <a:gd name="connsiteX0" fmla="*/ 84201 w 5291567"/>
                    <a:gd name="connsiteY0" fmla="*/ 0 h 505104"/>
                    <a:gd name="connsiteX1" fmla="*/ 5207366 w 5291567"/>
                    <a:gd name="connsiteY1" fmla="*/ 0 h 505104"/>
                    <a:gd name="connsiteX2" fmla="*/ 5291567 w 5291567"/>
                    <a:gd name="connsiteY2" fmla="*/ 84201 h 505104"/>
                    <a:gd name="connsiteX3" fmla="*/ 5291567 w 5291567"/>
                    <a:gd name="connsiteY3" fmla="*/ 505104 h 505104"/>
                    <a:gd name="connsiteX4" fmla="*/ 5291567 w 5291567"/>
                    <a:gd name="connsiteY4" fmla="*/ 505104 h 505104"/>
                    <a:gd name="connsiteX5" fmla="*/ 0 w 5291567"/>
                    <a:gd name="connsiteY5" fmla="*/ 505104 h 505104"/>
                    <a:gd name="connsiteX6" fmla="*/ 0 w 5291567"/>
                    <a:gd name="connsiteY6" fmla="*/ 505104 h 505104"/>
                    <a:gd name="connsiteX7" fmla="*/ 0 w 5291567"/>
                    <a:gd name="connsiteY7" fmla="*/ 84201 h 505104"/>
                    <a:gd name="connsiteX8" fmla="*/ 84201 w 5291567"/>
                    <a:gd name="connsiteY8" fmla="*/ 0 h 505104"/>
                    <a:gd name="connsiteX0" fmla="*/ 84201 w 5291567"/>
                    <a:gd name="connsiteY0" fmla="*/ 0 h 505104"/>
                    <a:gd name="connsiteX1" fmla="*/ 4669484 w 5291567"/>
                    <a:gd name="connsiteY1" fmla="*/ 13447 h 505104"/>
                    <a:gd name="connsiteX2" fmla="*/ 5291567 w 5291567"/>
                    <a:gd name="connsiteY2" fmla="*/ 84201 h 505104"/>
                    <a:gd name="connsiteX3" fmla="*/ 5291567 w 5291567"/>
                    <a:gd name="connsiteY3" fmla="*/ 505104 h 505104"/>
                    <a:gd name="connsiteX4" fmla="*/ 5291567 w 5291567"/>
                    <a:gd name="connsiteY4" fmla="*/ 505104 h 505104"/>
                    <a:gd name="connsiteX5" fmla="*/ 0 w 5291567"/>
                    <a:gd name="connsiteY5" fmla="*/ 505104 h 505104"/>
                    <a:gd name="connsiteX6" fmla="*/ 0 w 5291567"/>
                    <a:gd name="connsiteY6" fmla="*/ 505104 h 505104"/>
                    <a:gd name="connsiteX7" fmla="*/ 0 w 5291567"/>
                    <a:gd name="connsiteY7" fmla="*/ 84201 h 505104"/>
                    <a:gd name="connsiteX8" fmla="*/ 84201 w 5291567"/>
                    <a:gd name="connsiteY8" fmla="*/ 0 h 505104"/>
                    <a:gd name="connsiteX0" fmla="*/ 84201 w 5291567"/>
                    <a:gd name="connsiteY0" fmla="*/ 13447 h 518551"/>
                    <a:gd name="connsiteX1" fmla="*/ 4077813 w 5291567"/>
                    <a:gd name="connsiteY1" fmla="*/ 0 h 518551"/>
                    <a:gd name="connsiteX2" fmla="*/ 5291567 w 5291567"/>
                    <a:gd name="connsiteY2" fmla="*/ 97648 h 518551"/>
                    <a:gd name="connsiteX3" fmla="*/ 5291567 w 5291567"/>
                    <a:gd name="connsiteY3" fmla="*/ 518551 h 518551"/>
                    <a:gd name="connsiteX4" fmla="*/ 5291567 w 5291567"/>
                    <a:gd name="connsiteY4" fmla="*/ 518551 h 518551"/>
                    <a:gd name="connsiteX5" fmla="*/ 0 w 5291567"/>
                    <a:gd name="connsiteY5" fmla="*/ 518551 h 518551"/>
                    <a:gd name="connsiteX6" fmla="*/ 0 w 5291567"/>
                    <a:gd name="connsiteY6" fmla="*/ 518551 h 518551"/>
                    <a:gd name="connsiteX7" fmla="*/ 0 w 5291567"/>
                    <a:gd name="connsiteY7" fmla="*/ 97648 h 518551"/>
                    <a:gd name="connsiteX8" fmla="*/ 84201 w 5291567"/>
                    <a:gd name="connsiteY8" fmla="*/ 13447 h 518551"/>
                    <a:gd name="connsiteX0" fmla="*/ 84201 w 5291567"/>
                    <a:gd name="connsiteY0" fmla="*/ 13447 h 518551"/>
                    <a:gd name="connsiteX1" fmla="*/ 3728190 w 5291567"/>
                    <a:gd name="connsiteY1" fmla="*/ 0 h 518551"/>
                    <a:gd name="connsiteX2" fmla="*/ 5291567 w 5291567"/>
                    <a:gd name="connsiteY2" fmla="*/ 97648 h 518551"/>
                    <a:gd name="connsiteX3" fmla="*/ 5291567 w 5291567"/>
                    <a:gd name="connsiteY3" fmla="*/ 518551 h 518551"/>
                    <a:gd name="connsiteX4" fmla="*/ 5291567 w 5291567"/>
                    <a:gd name="connsiteY4" fmla="*/ 518551 h 518551"/>
                    <a:gd name="connsiteX5" fmla="*/ 0 w 5291567"/>
                    <a:gd name="connsiteY5" fmla="*/ 518551 h 518551"/>
                    <a:gd name="connsiteX6" fmla="*/ 0 w 5291567"/>
                    <a:gd name="connsiteY6" fmla="*/ 518551 h 518551"/>
                    <a:gd name="connsiteX7" fmla="*/ 0 w 5291567"/>
                    <a:gd name="connsiteY7" fmla="*/ 97648 h 518551"/>
                    <a:gd name="connsiteX8" fmla="*/ 84201 w 5291567"/>
                    <a:gd name="connsiteY8" fmla="*/ 13447 h 518551"/>
                    <a:gd name="connsiteX0" fmla="*/ 84201 w 5291567"/>
                    <a:gd name="connsiteY0" fmla="*/ 13447 h 518551"/>
                    <a:gd name="connsiteX1" fmla="*/ 3728190 w 5291567"/>
                    <a:gd name="connsiteY1" fmla="*/ 0 h 518551"/>
                    <a:gd name="connsiteX2" fmla="*/ 5291567 w 5291567"/>
                    <a:gd name="connsiteY2" fmla="*/ 514506 h 518551"/>
                    <a:gd name="connsiteX3" fmla="*/ 5291567 w 5291567"/>
                    <a:gd name="connsiteY3" fmla="*/ 518551 h 518551"/>
                    <a:gd name="connsiteX4" fmla="*/ 5291567 w 5291567"/>
                    <a:gd name="connsiteY4" fmla="*/ 518551 h 518551"/>
                    <a:gd name="connsiteX5" fmla="*/ 0 w 5291567"/>
                    <a:gd name="connsiteY5" fmla="*/ 518551 h 518551"/>
                    <a:gd name="connsiteX6" fmla="*/ 0 w 5291567"/>
                    <a:gd name="connsiteY6" fmla="*/ 518551 h 518551"/>
                    <a:gd name="connsiteX7" fmla="*/ 0 w 5291567"/>
                    <a:gd name="connsiteY7" fmla="*/ 97648 h 518551"/>
                    <a:gd name="connsiteX8" fmla="*/ 84201 w 5291567"/>
                    <a:gd name="connsiteY8" fmla="*/ 13447 h 518551"/>
                    <a:gd name="connsiteX0" fmla="*/ 84201 w 5291567"/>
                    <a:gd name="connsiteY0" fmla="*/ 0 h 505104"/>
                    <a:gd name="connsiteX1" fmla="*/ 3728190 w 5291567"/>
                    <a:gd name="connsiteY1" fmla="*/ 0 h 505104"/>
                    <a:gd name="connsiteX2" fmla="*/ 5291567 w 5291567"/>
                    <a:gd name="connsiteY2" fmla="*/ 501059 h 505104"/>
                    <a:gd name="connsiteX3" fmla="*/ 5291567 w 5291567"/>
                    <a:gd name="connsiteY3" fmla="*/ 505104 h 505104"/>
                    <a:gd name="connsiteX4" fmla="*/ 5291567 w 5291567"/>
                    <a:gd name="connsiteY4" fmla="*/ 505104 h 505104"/>
                    <a:gd name="connsiteX5" fmla="*/ 0 w 5291567"/>
                    <a:gd name="connsiteY5" fmla="*/ 505104 h 505104"/>
                    <a:gd name="connsiteX6" fmla="*/ 0 w 5291567"/>
                    <a:gd name="connsiteY6" fmla="*/ 505104 h 505104"/>
                    <a:gd name="connsiteX7" fmla="*/ 0 w 5291567"/>
                    <a:gd name="connsiteY7" fmla="*/ 84201 h 505104"/>
                    <a:gd name="connsiteX8" fmla="*/ 84201 w 5291567"/>
                    <a:gd name="connsiteY8" fmla="*/ 0 h 505104"/>
                    <a:gd name="connsiteX0" fmla="*/ 35503 w 5293105"/>
                    <a:gd name="connsiteY0" fmla="*/ 0 h 505104"/>
                    <a:gd name="connsiteX1" fmla="*/ 3729728 w 5293105"/>
                    <a:gd name="connsiteY1" fmla="*/ 0 h 505104"/>
                    <a:gd name="connsiteX2" fmla="*/ 5293105 w 5293105"/>
                    <a:gd name="connsiteY2" fmla="*/ 501059 h 505104"/>
                    <a:gd name="connsiteX3" fmla="*/ 5293105 w 5293105"/>
                    <a:gd name="connsiteY3" fmla="*/ 505104 h 505104"/>
                    <a:gd name="connsiteX4" fmla="*/ 5293105 w 5293105"/>
                    <a:gd name="connsiteY4" fmla="*/ 505104 h 505104"/>
                    <a:gd name="connsiteX5" fmla="*/ 1538 w 5293105"/>
                    <a:gd name="connsiteY5" fmla="*/ 505104 h 505104"/>
                    <a:gd name="connsiteX6" fmla="*/ 1538 w 5293105"/>
                    <a:gd name="connsiteY6" fmla="*/ 505104 h 505104"/>
                    <a:gd name="connsiteX7" fmla="*/ 1538 w 5293105"/>
                    <a:gd name="connsiteY7" fmla="*/ 84201 h 505104"/>
                    <a:gd name="connsiteX8" fmla="*/ 35503 w 5293105"/>
                    <a:gd name="connsiteY8" fmla="*/ 0 h 505104"/>
                    <a:gd name="connsiteX0" fmla="*/ 21707 w 5309451"/>
                    <a:gd name="connsiteY0" fmla="*/ 0 h 505104"/>
                    <a:gd name="connsiteX1" fmla="*/ 3746074 w 5309451"/>
                    <a:gd name="connsiteY1" fmla="*/ 0 h 505104"/>
                    <a:gd name="connsiteX2" fmla="*/ 5309451 w 5309451"/>
                    <a:gd name="connsiteY2" fmla="*/ 501059 h 505104"/>
                    <a:gd name="connsiteX3" fmla="*/ 5309451 w 5309451"/>
                    <a:gd name="connsiteY3" fmla="*/ 505104 h 505104"/>
                    <a:gd name="connsiteX4" fmla="*/ 5309451 w 5309451"/>
                    <a:gd name="connsiteY4" fmla="*/ 505104 h 505104"/>
                    <a:gd name="connsiteX5" fmla="*/ 17884 w 5309451"/>
                    <a:gd name="connsiteY5" fmla="*/ 505104 h 505104"/>
                    <a:gd name="connsiteX6" fmla="*/ 17884 w 5309451"/>
                    <a:gd name="connsiteY6" fmla="*/ 505104 h 505104"/>
                    <a:gd name="connsiteX7" fmla="*/ 17884 w 5309451"/>
                    <a:gd name="connsiteY7" fmla="*/ 84201 h 505104"/>
                    <a:gd name="connsiteX8" fmla="*/ 21707 w 5309451"/>
                    <a:gd name="connsiteY8" fmla="*/ 0 h 505104"/>
                    <a:gd name="connsiteX0" fmla="*/ 17155 w 5324993"/>
                    <a:gd name="connsiteY0" fmla="*/ 0 h 505104"/>
                    <a:gd name="connsiteX1" fmla="*/ 3761616 w 5324993"/>
                    <a:gd name="connsiteY1" fmla="*/ 0 h 505104"/>
                    <a:gd name="connsiteX2" fmla="*/ 5324993 w 5324993"/>
                    <a:gd name="connsiteY2" fmla="*/ 501059 h 505104"/>
                    <a:gd name="connsiteX3" fmla="*/ 5324993 w 5324993"/>
                    <a:gd name="connsiteY3" fmla="*/ 505104 h 505104"/>
                    <a:gd name="connsiteX4" fmla="*/ 5324993 w 5324993"/>
                    <a:gd name="connsiteY4" fmla="*/ 505104 h 505104"/>
                    <a:gd name="connsiteX5" fmla="*/ 33426 w 5324993"/>
                    <a:gd name="connsiteY5" fmla="*/ 505104 h 505104"/>
                    <a:gd name="connsiteX6" fmla="*/ 33426 w 5324993"/>
                    <a:gd name="connsiteY6" fmla="*/ 505104 h 505104"/>
                    <a:gd name="connsiteX7" fmla="*/ 33426 w 5324993"/>
                    <a:gd name="connsiteY7" fmla="*/ 84201 h 505104"/>
                    <a:gd name="connsiteX8" fmla="*/ 17155 w 5324993"/>
                    <a:gd name="connsiteY8" fmla="*/ 0 h 505104"/>
                    <a:gd name="connsiteX0" fmla="*/ 23799 w 5304845"/>
                    <a:gd name="connsiteY0" fmla="*/ 0 h 505104"/>
                    <a:gd name="connsiteX1" fmla="*/ 3741468 w 5304845"/>
                    <a:gd name="connsiteY1" fmla="*/ 0 h 505104"/>
                    <a:gd name="connsiteX2" fmla="*/ 5304845 w 5304845"/>
                    <a:gd name="connsiteY2" fmla="*/ 501059 h 505104"/>
                    <a:gd name="connsiteX3" fmla="*/ 5304845 w 5304845"/>
                    <a:gd name="connsiteY3" fmla="*/ 505104 h 505104"/>
                    <a:gd name="connsiteX4" fmla="*/ 5304845 w 5304845"/>
                    <a:gd name="connsiteY4" fmla="*/ 505104 h 505104"/>
                    <a:gd name="connsiteX5" fmla="*/ 13278 w 5304845"/>
                    <a:gd name="connsiteY5" fmla="*/ 505104 h 505104"/>
                    <a:gd name="connsiteX6" fmla="*/ 13278 w 5304845"/>
                    <a:gd name="connsiteY6" fmla="*/ 505104 h 505104"/>
                    <a:gd name="connsiteX7" fmla="*/ 13278 w 5304845"/>
                    <a:gd name="connsiteY7" fmla="*/ 84201 h 505104"/>
                    <a:gd name="connsiteX8" fmla="*/ 23799 w 5304845"/>
                    <a:gd name="connsiteY8" fmla="*/ 0 h 505104"/>
                    <a:gd name="connsiteX0" fmla="*/ 33234 w 5294185"/>
                    <a:gd name="connsiteY0" fmla="*/ 0 h 505104"/>
                    <a:gd name="connsiteX1" fmla="*/ 3730808 w 5294185"/>
                    <a:gd name="connsiteY1" fmla="*/ 0 h 505104"/>
                    <a:gd name="connsiteX2" fmla="*/ 5294185 w 5294185"/>
                    <a:gd name="connsiteY2" fmla="*/ 501059 h 505104"/>
                    <a:gd name="connsiteX3" fmla="*/ 5294185 w 5294185"/>
                    <a:gd name="connsiteY3" fmla="*/ 505104 h 505104"/>
                    <a:gd name="connsiteX4" fmla="*/ 5294185 w 5294185"/>
                    <a:gd name="connsiteY4" fmla="*/ 505104 h 505104"/>
                    <a:gd name="connsiteX5" fmla="*/ 2618 w 5294185"/>
                    <a:gd name="connsiteY5" fmla="*/ 505104 h 505104"/>
                    <a:gd name="connsiteX6" fmla="*/ 2618 w 5294185"/>
                    <a:gd name="connsiteY6" fmla="*/ 505104 h 505104"/>
                    <a:gd name="connsiteX7" fmla="*/ 2618 w 5294185"/>
                    <a:gd name="connsiteY7" fmla="*/ 84201 h 505104"/>
                    <a:gd name="connsiteX8" fmla="*/ 33234 w 5294185"/>
                    <a:gd name="connsiteY8" fmla="*/ 0 h 5051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294185" h="505104">
                      <a:moveTo>
                        <a:pt x="33234" y="0"/>
                      </a:moveTo>
                      <a:lnTo>
                        <a:pt x="3730808" y="0"/>
                      </a:lnTo>
                      <a:cubicBezTo>
                        <a:pt x="3777311" y="0"/>
                        <a:pt x="5294185" y="454556"/>
                        <a:pt x="5294185" y="501059"/>
                      </a:cubicBezTo>
                      <a:lnTo>
                        <a:pt x="5294185" y="505104"/>
                      </a:lnTo>
                      <a:lnTo>
                        <a:pt x="5294185" y="505104"/>
                      </a:lnTo>
                      <a:lnTo>
                        <a:pt x="2618" y="505104"/>
                      </a:lnTo>
                      <a:lnTo>
                        <a:pt x="2618" y="505104"/>
                      </a:lnTo>
                      <a:lnTo>
                        <a:pt x="2618" y="84201"/>
                      </a:lnTo>
                      <a:cubicBezTo>
                        <a:pt x="2618" y="37698"/>
                        <a:pt x="-13269" y="0"/>
                        <a:pt x="33234" y="0"/>
                      </a:cubicBezTo>
                      <a:close/>
                    </a:path>
                  </a:pathLst>
                </a:custGeom>
              </p:spPr>
              <p:style>
                <a:lnRef idx="2">
                  <a:schemeClr val="accen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61" name="Round Same Side Corner Rectangle 5"/>
                <p:cNvSpPr/>
                <p:nvPr/>
              </p:nvSpPr>
              <p:spPr>
                <a:xfrm>
                  <a:off x="71646" y="1539275"/>
                  <a:ext cx="1573748" cy="1395762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91440" tIns="91440" rIns="91440" bIns="91440" numCol="1" spcCol="1270" anchor="ctr" anchorCtr="0">
                  <a:noAutofit/>
                </a:bodyPr>
                <a:lstStyle/>
                <a:p>
                  <a:pPr lvl="0" algn="ctr" defTabSz="21336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4800" kern="1200"/>
                </a:p>
              </p:txBody>
            </p:sp>
          </p:grpSp>
        </p:grpSp>
        <p:sp>
          <p:nvSpPr>
            <p:cNvPr id="48" name="TextBox 47"/>
            <p:cNvSpPr txBox="1"/>
            <p:nvPr/>
          </p:nvSpPr>
          <p:spPr>
            <a:xfrm>
              <a:off x="1411943" y="3394389"/>
              <a:ext cx="30255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GIỚI THIỆU CHUNG</a:t>
              </a:r>
            </a:p>
          </p:txBody>
        </p:sp>
      </p:grpSp>
      <p:sp>
        <p:nvSpPr>
          <p:cNvPr id="64" name="Slide Number Placeholder 63"/>
          <p:cNvSpPr>
            <a:spLocks noGrp="1"/>
          </p:cNvSpPr>
          <p:nvPr>
            <p:ph type="sldNum" sz="quarter" idx="12"/>
          </p:nvPr>
        </p:nvSpPr>
        <p:spPr>
          <a:xfrm>
            <a:off x="9560858" y="6477375"/>
            <a:ext cx="345139" cy="365125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fld id="{64376FE7-2364-4895-9A2D-16515EA3B9EE}" type="slidenum">
              <a:rPr 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fld>
            <a:endParaRPr 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4" descr="cover sheet op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23" y="-1"/>
            <a:ext cx="9890606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59304" y="2440261"/>
            <a:ext cx="74015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 w="0"/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THANK YOU FOR YOUR ATTENTION!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244377" y="211567"/>
            <a:ext cx="867252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MINISTRY OF INDUSTRY AND TRADE</a:t>
            </a:r>
          </a:p>
          <a:p>
            <a:pPr algn="ctr"/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INSTITUTE OF ENERGY</a:t>
            </a:r>
            <a:endParaRPr lang="en-US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69030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12840</TotalTime>
  <Words>740</Words>
  <Application>Microsoft Office PowerPoint</Application>
  <PresentationFormat>A4 Paper (210x297 mm)</PresentationFormat>
  <Paragraphs>88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Calibri</vt:lpstr>
      <vt:lpstr>Calibri Light</vt:lpstr>
      <vt:lpstr>Graphik</vt:lpstr>
      <vt:lpstr>inherit</vt:lpstr>
      <vt:lpstr>Times New Roman</vt:lpstr>
      <vt:lpstr>var( --e-global-typography-primary-font-family )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 Van Thao</dc:creator>
  <cp:lastModifiedBy>Dell</cp:lastModifiedBy>
  <cp:revision>250</cp:revision>
  <dcterms:created xsi:type="dcterms:W3CDTF">2019-12-12T03:03:33Z</dcterms:created>
  <dcterms:modified xsi:type="dcterms:W3CDTF">2021-08-01T03:34:29Z</dcterms:modified>
</cp:coreProperties>
</file>