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8.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notesSlides/notesSlide2.xml" ContentType="application/vnd.openxmlformats-officedocument.presentationml.notes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40.xml" ContentType="application/vnd.openxmlformats-officedocument.presentationml.slideLayout+xml"/>
  <Override PartName="/ppt/slideLayouts/slideLayout25.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3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3.xml" ContentType="application/vnd.openxmlformats-officedocument.theme+xml"/>
  <Override PartName="/ppt/theme/themeOverride1.xml" ContentType="application/vnd.openxmlformats-officedocument.themeOverride+xml"/>
  <Override PartName="/ppt/theme/theme6.xml" ContentType="application/vnd.openxmlformats-officedocument.theme+xml"/>
  <Override PartName="/ppt/theme/theme5.xml" ContentType="application/vnd.openxmlformats-officedocument.theme+xml"/>
  <Override PartName="/ppt/charts/chart5.xml" ContentType="application/vnd.openxmlformats-officedocument.drawingml.chart+xml"/>
  <Override PartName="/ppt/theme/themeOverride2.xml" ContentType="application/vnd.openxmlformats-officedocument.themeOverride+xml"/>
  <Override PartName="/ppt/charts/colors5.xml" ContentType="application/vnd.ms-office.chartcolorstyle+xml"/>
  <Override PartName="/ppt/charts/style5.xml" ContentType="application/vnd.ms-office.chart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14"/>
  </p:notesMasterIdLst>
  <p:sldIdLst>
    <p:sldId id="263" r:id="rId6"/>
    <p:sldId id="279" r:id="rId7"/>
    <p:sldId id="273" r:id="rId8"/>
    <p:sldId id="276" r:id="rId9"/>
    <p:sldId id="278" r:id="rId10"/>
    <p:sldId id="260" r:id="rId11"/>
    <p:sldId id="268"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ADE" initials="O" lastIdx="1" clrIdx="0">
    <p:extLst>
      <p:ext uri="{19B8F6BF-5375-455C-9EA6-DF929625EA0E}">
        <p15:presenceInfo xmlns:p15="http://schemas.microsoft.com/office/powerpoint/2012/main" userId="OLA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958" autoAdjust="0"/>
  </p:normalViewPr>
  <p:slideViewPr>
    <p:cSldViewPr snapToGrid="0">
      <p:cViewPr varScale="1">
        <p:scale>
          <a:sx n="60" d="100"/>
          <a:sy n="60" d="100"/>
        </p:scale>
        <p:origin x="8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D:\LUIS%20GUERRA%20100821\2021\Pedidos%20Guillermo\Presentaci&#243;n%20H2\Para%20presentaci&#243;n%20IEA%2030%20de%20agosto%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LUIS%20GUERRA%20100821\2021\Pedidos%20Guillermo\Presentaci&#243;n%20H2\Para%20presentaci&#243;n%20IEA%2030%20de%20agosto%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LUIS%20GUERRA%20100821\2021\Pedidos%20Guillermo\Presentaci&#243;n%20H2\Para%20presentaci&#243;n%20IEA%2030%20de%20agosto%2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LUIS%20GUERRA%20100821\2021\Pedidos%20Guillermo\Presentaci&#243;n%20H2\Para%20presentaci&#243;n%20IEA%2030%20de%20agosto%20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LUIS%20GUERRA%20100821\2021\Pedidos%20Guillermo\Presentaci&#243;n%20H2\Para%20presentaci&#243;n%20IEA%2030%20de%20agosto%20202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1400" dirty="0"/>
              <a:t>Electricity imports and exports in LAC countries 2019 (</a:t>
            </a:r>
            <a:r>
              <a:rPr lang="en-US" sz="1400" dirty="0" err="1"/>
              <a:t>GWh</a:t>
            </a:r>
            <a:r>
              <a:rPr lang="en-US" sz="1400" dirty="0"/>
              <a:t>)</a:t>
            </a:r>
          </a:p>
        </c:rich>
      </c:tx>
      <c:layout>
        <c:manualLayout>
          <c:xMode val="edge"/>
          <c:yMode val="edge"/>
          <c:x val="0.12818748949433018"/>
          <c:y val="7.6172593101002262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bar"/>
        <c:grouping val="clustered"/>
        <c:varyColors val="0"/>
        <c:ser>
          <c:idx val="0"/>
          <c:order val="0"/>
          <c:tx>
            <c:strRef>
              <c:f>'Imports and exports'!$H$4</c:f>
              <c:strCache>
                <c:ptCount val="1"/>
                <c:pt idx="0">
                  <c:v>Imports</c:v>
                </c:pt>
              </c:strCache>
            </c:strRef>
          </c:tx>
          <c:spPr>
            <a:solidFill>
              <a:schemeClr val="tx2">
                <a:lumMod val="20000"/>
                <a:lumOff val="80000"/>
              </a:schemeClr>
            </a:solidFill>
            <a:ln>
              <a:noFill/>
            </a:ln>
            <a:effectLst/>
          </c:spPr>
          <c:invertIfNegative val="0"/>
          <c:dLbls>
            <c:delete val="1"/>
          </c:dLbls>
          <c:cat>
            <c:strRef>
              <c:f>'Imports and exports'!$G$5:$G$20</c:f>
              <c:strCache>
                <c:ptCount val="16"/>
                <c:pt idx="0">
                  <c:v>Argentina</c:v>
                </c:pt>
                <c:pt idx="1">
                  <c:v>Belize</c:v>
                </c:pt>
                <c:pt idx="2">
                  <c:v>Brazil</c:v>
                </c:pt>
                <c:pt idx="3">
                  <c:v>Colombia</c:v>
                </c:pt>
                <c:pt idx="4">
                  <c:v>Costa Rica</c:v>
                </c:pt>
                <c:pt idx="5">
                  <c:v>Ecuador</c:v>
                </c:pt>
                <c:pt idx="6">
                  <c:v>El Salvador</c:v>
                </c:pt>
                <c:pt idx="7">
                  <c:v>Guatemala</c:v>
                </c:pt>
                <c:pt idx="8">
                  <c:v>Honduras</c:v>
                </c:pt>
                <c:pt idx="9">
                  <c:v>Mexico</c:v>
                </c:pt>
                <c:pt idx="10">
                  <c:v>Nicaragua</c:v>
                </c:pt>
                <c:pt idx="11">
                  <c:v>Panama</c:v>
                </c:pt>
                <c:pt idx="12">
                  <c:v>Paraguay</c:v>
                </c:pt>
                <c:pt idx="13">
                  <c:v>Peru</c:v>
                </c:pt>
                <c:pt idx="14">
                  <c:v>Uruguay</c:v>
                </c:pt>
                <c:pt idx="15">
                  <c:v>Venezuela</c:v>
                </c:pt>
              </c:strCache>
            </c:strRef>
          </c:cat>
          <c:val>
            <c:numRef>
              <c:f>'Imports and exports'!$H$5:$H$20</c:f>
              <c:numCache>
                <c:formatCode>0.00;[Red]0.00</c:formatCode>
                <c:ptCount val="16"/>
                <c:pt idx="0">
                  <c:v>-10946.01</c:v>
                </c:pt>
                <c:pt idx="1">
                  <c:v>-383.73</c:v>
                </c:pt>
                <c:pt idx="2">
                  <c:v>-25156.13</c:v>
                </c:pt>
                <c:pt idx="3">
                  <c:v>-1764.82</c:v>
                </c:pt>
                <c:pt idx="4">
                  <c:v>-733.31</c:v>
                </c:pt>
                <c:pt idx="5">
                  <c:v>-5.83</c:v>
                </c:pt>
                <c:pt idx="6">
                  <c:v>-1450.63</c:v>
                </c:pt>
                <c:pt idx="7">
                  <c:v>-1140.53</c:v>
                </c:pt>
                <c:pt idx="8">
                  <c:v>-787.09</c:v>
                </c:pt>
                <c:pt idx="9">
                  <c:v>-3944.14</c:v>
                </c:pt>
                <c:pt idx="10">
                  <c:v>-434.4</c:v>
                </c:pt>
                <c:pt idx="11">
                  <c:v>-77.319999999999993</c:v>
                </c:pt>
                <c:pt idx="13">
                  <c:v>-60.05</c:v>
                </c:pt>
                <c:pt idx="15">
                  <c:v>0</c:v>
                </c:pt>
              </c:numCache>
            </c:numRef>
          </c:val>
          <c:extLst>
            <c:ext xmlns:c16="http://schemas.microsoft.com/office/drawing/2014/chart" uri="{C3380CC4-5D6E-409C-BE32-E72D297353CC}">
              <c16:uniqueId val="{00000000-BB31-4F0A-AC6E-E90C3C9E4595}"/>
            </c:ext>
          </c:extLst>
        </c:ser>
        <c:ser>
          <c:idx val="1"/>
          <c:order val="1"/>
          <c:tx>
            <c:strRef>
              <c:f>'Imports and exports'!$I$4</c:f>
              <c:strCache>
                <c:ptCount val="1"/>
                <c:pt idx="0">
                  <c:v>Exports</c:v>
                </c:pt>
              </c:strCache>
            </c:strRef>
          </c:tx>
          <c:spPr>
            <a:solidFill>
              <a:schemeClr val="tx2">
                <a:lumMod val="75000"/>
              </a:schemeClr>
            </a:solidFill>
            <a:ln>
              <a:noFill/>
            </a:ln>
            <a:effectLst/>
          </c:spPr>
          <c:invertIfNegative val="0"/>
          <c:dLbls>
            <c:delete val="1"/>
          </c:dLbls>
          <c:cat>
            <c:strRef>
              <c:f>'Imports and exports'!$G$5:$G$20</c:f>
              <c:strCache>
                <c:ptCount val="16"/>
                <c:pt idx="0">
                  <c:v>Argentina</c:v>
                </c:pt>
                <c:pt idx="1">
                  <c:v>Belize</c:v>
                </c:pt>
                <c:pt idx="2">
                  <c:v>Brazil</c:v>
                </c:pt>
                <c:pt idx="3">
                  <c:v>Colombia</c:v>
                </c:pt>
                <c:pt idx="4">
                  <c:v>Costa Rica</c:v>
                </c:pt>
                <c:pt idx="5">
                  <c:v>Ecuador</c:v>
                </c:pt>
                <c:pt idx="6">
                  <c:v>El Salvador</c:v>
                </c:pt>
                <c:pt idx="7">
                  <c:v>Guatemala</c:v>
                </c:pt>
                <c:pt idx="8">
                  <c:v>Honduras</c:v>
                </c:pt>
                <c:pt idx="9">
                  <c:v>Mexico</c:v>
                </c:pt>
                <c:pt idx="10">
                  <c:v>Nicaragua</c:v>
                </c:pt>
                <c:pt idx="11">
                  <c:v>Panama</c:v>
                </c:pt>
                <c:pt idx="12">
                  <c:v>Paraguay</c:v>
                </c:pt>
                <c:pt idx="13">
                  <c:v>Peru</c:v>
                </c:pt>
                <c:pt idx="14">
                  <c:v>Uruguay</c:v>
                </c:pt>
                <c:pt idx="15">
                  <c:v>Venezuela</c:v>
                </c:pt>
              </c:strCache>
            </c:strRef>
          </c:cat>
          <c:val>
            <c:numRef>
              <c:f>'Imports and exports'!$I$5:$I$20</c:f>
              <c:numCache>
                <c:formatCode>General</c:formatCode>
                <c:ptCount val="16"/>
                <c:pt idx="0">
                  <c:v>261.18</c:v>
                </c:pt>
                <c:pt idx="2">
                  <c:v>199.49</c:v>
                </c:pt>
                <c:pt idx="3">
                  <c:v>5.84</c:v>
                </c:pt>
                <c:pt idx="4">
                  <c:v>712.05</c:v>
                </c:pt>
                <c:pt idx="5">
                  <c:v>1826.64</c:v>
                </c:pt>
                <c:pt idx="6">
                  <c:v>157.88</c:v>
                </c:pt>
                <c:pt idx="7">
                  <c:v>2189.9899999999998</c:v>
                </c:pt>
                <c:pt idx="8">
                  <c:v>539.83000000000004</c:v>
                </c:pt>
                <c:pt idx="9">
                  <c:v>7407.42</c:v>
                </c:pt>
                <c:pt idx="10">
                  <c:v>0.2</c:v>
                </c:pt>
                <c:pt idx="11">
                  <c:v>427.34</c:v>
                </c:pt>
                <c:pt idx="12">
                  <c:v>31747.99</c:v>
                </c:pt>
                <c:pt idx="14">
                  <c:v>3010.88</c:v>
                </c:pt>
                <c:pt idx="15">
                  <c:v>869.88</c:v>
                </c:pt>
              </c:numCache>
            </c:numRef>
          </c:val>
          <c:extLst>
            <c:ext xmlns:c16="http://schemas.microsoft.com/office/drawing/2014/chart" uri="{C3380CC4-5D6E-409C-BE32-E72D297353CC}">
              <c16:uniqueId val="{00000001-BB31-4F0A-AC6E-E90C3C9E4595}"/>
            </c:ext>
          </c:extLst>
        </c:ser>
        <c:dLbls>
          <c:dLblPos val="outEnd"/>
          <c:showLegendKey val="0"/>
          <c:showVal val="1"/>
          <c:showCatName val="0"/>
          <c:showSerName val="0"/>
          <c:showPercent val="0"/>
          <c:showBubbleSize val="0"/>
        </c:dLbls>
        <c:gapWidth val="182"/>
        <c:overlap val="100"/>
        <c:axId val="1822041343"/>
        <c:axId val="1822028863"/>
      </c:barChart>
      <c:catAx>
        <c:axId val="18220413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1822028863"/>
        <c:crosses val="autoZero"/>
        <c:auto val="1"/>
        <c:lblAlgn val="ctr"/>
        <c:lblOffset val="100"/>
        <c:noMultiLvlLbl val="0"/>
      </c:catAx>
      <c:valAx>
        <c:axId val="1822028863"/>
        <c:scaling>
          <c:orientation val="minMax"/>
          <c:max val="40000"/>
          <c:min val="-30000"/>
        </c:scaling>
        <c:delete val="0"/>
        <c:axPos val="t"/>
        <c:numFmt formatCode="#,##0;[Red]#,##0"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1822041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Costa </a:t>
            </a:r>
            <a:r>
              <a:rPr lang="en-US" dirty="0" smtClean="0"/>
              <a:t>Rica</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'Installed capacity'!$D$3</c:f>
              <c:strCache>
                <c:ptCount val="1"/>
                <c:pt idx="0">
                  <c:v>Costa Rica</c:v>
                </c:pt>
              </c:strCache>
            </c:strRef>
          </c:tx>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7E27-469B-898E-9C94BFC0002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7E27-469B-898E-9C94BFC000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27-469B-898E-9C94BFC00023}"/>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7E27-469B-898E-9C94BFC00023}"/>
              </c:ext>
            </c:extLst>
          </c:dPt>
          <c:dPt>
            <c:idx val="4"/>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9-7E27-469B-898E-9C94BFC0002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E27-469B-898E-9C94BFC0002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E27-469B-898E-9C94BFC00023}"/>
              </c:ext>
            </c:extLst>
          </c:dPt>
          <c:dPt>
            <c:idx val="7"/>
            <c:bubble3D val="0"/>
            <c:spPr>
              <a:solidFill>
                <a:srgbClr val="92D050"/>
              </a:solidFill>
              <a:ln w="19050">
                <a:solidFill>
                  <a:schemeClr val="lt1"/>
                </a:solidFill>
              </a:ln>
              <a:effectLst/>
            </c:spPr>
            <c:extLst>
              <c:ext xmlns:c16="http://schemas.microsoft.com/office/drawing/2014/chart" uri="{C3380CC4-5D6E-409C-BE32-E72D297353CC}">
                <c16:uniqueId val="{0000000F-7E27-469B-898E-9C94BFC00023}"/>
              </c:ext>
            </c:extLst>
          </c:dPt>
          <c:cat>
            <c:strRef>
              <c:f>'Installed capacity'!$B$4:$B$11</c:f>
              <c:strCache>
                <c:ptCount val="8"/>
                <c:pt idx="0">
                  <c:v>Hydro</c:v>
                </c:pt>
                <c:pt idx="1">
                  <c:v>Non-renewable Thermal</c:v>
                </c:pt>
                <c:pt idx="2">
                  <c:v>Nuclear</c:v>
                </c:pt>
                <c:pt idx="3">
                  <c:v>Geothermal</c:v>
                </c:pt>
                <c:pt idx="4">
                  <c:v>Wind</c:v>
                </c:pt>
                <c:pt idx="5">
                  <c:v>Solar</c:v>
                </c:pt>
                <c:pt idx="6">
                  <c:v>Others</c:v>
                </c:pt>
                <c:pt idx="7">
                  <c:v>Renewable Thermal</c:v>
                </c:pt>
              </c:strCache>
            </c:strRef>
          </c:cat>
          <c:val>
            <c:numRef>
              <c:f>'Installed capacity'!$D$4:$D$11</c:f>
              <c:numCache>
                <c:formatCode>General</c:formatCode>
                <c:ptCount val="8"/>
                <c:pt idx="0">
                  <c:v>2343.17</c:v>
                </c:pt>
                <c:pt idx="1">
                  <c:v>474.11</c:v>
                </c:pt>
                <c:pt idx="3">
                  <c:v>261.86</c:v>
                </c:pt>
                <c:pt idx="4">
                  <c:v>410.92</c:v>
                </c:pt>
                <c:pt idx="5">
                  <c:v>5.4</c:v>
                </c:pt>
                <c:pt idx="7">
                  <c:v>71</c:v>
                </c:pt>
              </c:numCache>
            </c:numRef>
          </c:val>
          <c:extLst>
            <c:ext xmlns:c16="http://schemas.microsoft.com/office/drawing/2014/chart" uri="{C3380CC4-5D6E-409C-BE32-E72D297353CC}">
              <c16:uniqueId val="{00000010-7E27-469B-898E-9C94BFC0002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Paraguay</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'Installed capacity'!$E$3</c:f>
              <c:strCache>
                <c:ptCount val="1"/>
                <c:pt idx="0">
                  <c:v>Paraguay</c:v>
                </c:pt>
              </c:strCache>
            </c:strRef>
          </c:tx>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5EDB-44A0-834E-7AF151E4D9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DB-44A0-834E-7AF151E4D9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EDB-44A0-834E-7AF151E4D9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EDB-44A0-834E-7AF151E4D99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EDB-44A0-834E-7AF151E4D99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EDB-44A0-834E-7AF151E4D99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EDB-44A0-834E-7AF151E4D99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EDB-44A0-834E-7AF151E4D99E}"/>
              </c:ext>
            </c:extLst>
          </c:dPt>
          <c:cat>
            <c:strRef>
              <c:f>'Installed capacity'!$B$4:$B$11</c:f>
              <c:strCache>
                <c:ptCount val="8"/>
                <c:pt idx="0">
                  <c:v>Hydro</c:v>
                </c:pt>
                <c:pt idx="1">
                  <c:v>Non-renewable Thermal</c:v>
                </c:pt>
                <c:pt idx="2">
                  <c:v>Nuclear</c:v>
                </c:pt>
                <c:pt idx="3">
                  <c:v>Geothermal</c:v>
                </c:pt>
                <c:pt idx="4">
                  <c:v>Wind</c:v>
                </c:pt>
                <c:pt idx="5">
                  <c:v>Solar</c:v>
                </c:pt>
                <c:pt idx="6">
                  <c:v>Others</c:v>
                </c:pt>
                <c:pt idx="7">
                  <c:v>Renewable Thermal</c:v>
                </c:pt>
              </c:strCache>
            </c:strRef>
          </c:cat>
          <c:val>
            <c:numRef>
              <c:f>'Installed capacity'!$E$4:$E$11</c:f>
              <c:numCache>
                <c:formatCode>General</c:formatCode>
                <c:ptCount val="8"/>
                <c:pt idx="0">
                  <c:v>8760</c:v>
                </c:pt>
                <c:pt idx="1">
                  <c:v>0.5</c:v>
                </c:pt>
              </c:numCache>
            </c:numRef>
          </c:val>
          <c:extLst>
            <c:ext xmlns:c16="http://schemas.microsoft.com/office/drawing/2014/chart" uri="{C3380CC4-5D6E-409C-BE32-E72D297353CC}">
              <c16:uniqueId val="{00000010-5EDB-44A0-834E-7AF151E4D99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'Installed capacity'!$F$3</c:f>
              <c:strCache>
                <c:ptCount val="1"/>
                <c:pt idx="0">
                  <c:v>Uruguay</c:v>
                </c:pt>
              </c:strCache>
            </c:strRef>
          </c:tx>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3BDC-4226-B85B-86B301B38879}"/>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3BDC-4226-B85B-86B301B388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DC-4226-B85B-86B301B38879}"/>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3BDC-4226-B85B-86B301B38879}"/>
              </c:ext>
            </c:extLst>
          </c:dPt>
          <c:dPt>
            <c:idx val="4"/>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9-3BDC-4226-B85B-86B301B38879}"/>
              </c:ext>
            </c:extLst>
          </c:dPt>
          <c:dPt>
            <c:idx val="5"/>
            <c:bubble3D val="0"/>
            <c:spPr>
              <a:solidFill>
                <a:srgbClr val="FFC000"/>
              </a:solidFill>
              <a:ln w="19050">
                <a:solidFill>
                  <a:schemeClr val="lt1"/>
                </a:solidFill>
              </a:ln>
              <a:effectLst/>
            </c:spPr>
            <c:extLst>
              <c:ext xmlns:c16="http://schemas.microsoft.com/office/drawing/2014/chart" uri="{C3380CC4-5D6E-409C-BE32-E72D297353CC}">
                <c16:uniqueId val="{0000000B-3BDC-4226-B85B-86B301B3887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BDC-4226-B85B-86B301B38879}"/>
              </c:ext>
            </c:extLst>
          </c:dPt>
          <c:dPt>
            <c:idx val="7"/>
            <c:bubble3D val="0"/>
            <c:spPr>
              <a:solidFill>
                <a:srgbClr val="92D050"/>
              </a:solidFill>
              <a:ln w="19050">
                <a:solidFill>
                  <a:schemeClr val="lt1"/>
                </a:solidFill>
              </a:ln>
              <a:effectLst/>
            </c:spPr>
            <c:extLst>
              <c:ext xmlns:c16="http://schemas.microsoft.com/office/drawing/2014/chart" uri="{C3380CC4-5D6E-409C-BE32-E72D297353CC}">
                <c16:uniqueId val="{0000000F-3BDC-4226-B85B-86B301B38879}"/>
              </c:ext>
            </c:extLst>
          </c:dPt>
          <c:cat>
            <c:strRef>
              <c:f>'Installed capacity'!$B$4:$B$11</c:f>
              <c:strCache>
                <c:ptCount val="8"/>
                <c:pt idx="0">
                  <c:v>Hydro</c:v>
                </c:pt>
                <c:pt idx="1">
                  <c:v>Non-renewable Thermal</c:v>
                </c:pt>
                <c:pt idx="2">
                  <c:v>Nuclear</c:v>
                </c:pt>
                <c:pt idx="3">
                  <c:v>Geothermal</c:v>
                </c:pt>
                <c:pt idx="4">
                  <c:v>Wind</c:v>
                </c:pt>
                <c:pt idx="5">
                  <c:v>Solar</c:v>
                </c:pt>
                <c:pt idx="6">
                  <c:v>Others</c:v>
                </c:pt>
                <c:pt idx="7">
                  <c:v>Renewable Thermal</c:v>
                </c:pt>
              </c:strCache>
            </c:strRef>
          </c:cat>
          <c:val>
            <c:numRef>
              <c:f>'Installed capacity'!$F$4:$F$11</c:f>
              <c:numCache>
                <c:formatCode>General</c:formatCode>
                <c:ptCount val="8"/>
                <c:pt idx="0">
                  <c:v>1538</c:v>
                </c:pt>
                <c:pt idx="1">
                  <c:v>1189.9000000000001</c:v>
                </c:pt>
                <c:pt idx="4">
                  <c:v>1513.86</c:v>
                </c:pt>
                <c:pt idx="5">
                  <c:v>253.81</c:v>
                </c:pt>
                <c:pt idx="7">
                  <c:v>424.67</c:v>
                </c:pt>
              </c:numCache>
            </c:numRef>
          </c:val>
          <c:extLst>
            <c:ext xmlns:c16="http://schemas.microsoft.com/office/drawing/2014/chart" uri="{C3380CC4-5D6E-409C-BE32-E72D297353CC}">
              <c16:uniqueId val="{00000010-3BDC-4226-B85B-86B301B388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Installed Capacity</a:t>
            </a:r>
            <a:r>
              <a:rPr lang="en-US" baseline="0" dirty="0" smtClean="0"/>
              <a:t> </a:t>
            </a:r>
            <a:r>
              <a:rPr lang="en-US" dirty="0" smtClean="0"/>
              <a:t>Chile 2019 (MW)</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'Installed capacity'!$C$3</c:f>
              <c:strCache>
                <c:ptCount val="1"/>
                <c:pt idx="0">
                  <c:v>Chile</c:v>
                </c:pt>
              </c:strCache>
            </c:strRef>
          </c:tx>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F29E-4B86-974B-D52A3300847D}"/>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F29E-4B86-974B-D52A330084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9E-4B86-974B-D52A330084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29E-4B86-974B-D52A3300847D}"/>
              </c:ext>
            </c:extLst>
          </c:dPt>
          <c:dPt>
            <c:idx val="4"/>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9-F29E-4B86-974B-D52A3300847D}"/>
              </c:ext>
            </c:extLst>
          </c:dPt>
          <c:dPt>
            <c:idx val="5"/>
            <c:bubble3D val="0"/>
            <c:spPr>
              <a:solidFill>
                <a:srgbClr val="FFC000"/>
              </a:solidFill>
              <a:ln w="19050">
                <a:solidFill>
                  <a:schemeClr val="lt1"/>
                </a:solidFill>
              </a:ln>
              <a:effectLst/>
            </c:spPr>
            <c:extLst>
              <c:ext xmlns:c16="http://schemas.microsoft.com/office/drawing/2014/chart" uri="{C3380CC4-5D6E-409C-BE32-E72D297353CC}">
                <c16:uniqueId val="{0000000B-F29E-4B86-974B-D52A3300847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29E-4B86-974B-D52A3300847D}"/>
              </c:ext>
            </c:extLst>
          </c:dPt>
          <c:dPt>
            <c:idx val="7"/>
            <c:bubble3D val="0"/>
            <c:spPr>
              <a:solidFill>
                <a:srgbClr val="92D050"/>
              </a:solidFill>
              <a:ln w="19050">
                <a:solidFill>
                  <a:schemeClr val="lt1"/>
                </a:solidFill>
              </a:ln>
              <a:effectLst/>
            </c:spPr>
            <c:extLst>
              <c:ext xmlns:c16="http://schemas.microsoft.com/office/drawing/2014/chart" uri="{C3380CC4-5D6E-409C-BE32-E72D297353CC}">
                <c16:uniqueId val="{0000000F-F29E-4B86-974B-D52A3300847D}"/>
              </c:ext>
            </c:extLst>
          </c:dPt>
          <c:cat>
            <c:strRef>
              <c:f>'Installed capacity'!$B$4:$B$11</c:f>
              <c:strCache>
                <c:ptCount val="8"/>
                <c:pt idx="0">
                  <c:v>Hydro</c:v>
                </c:pt>
                <c:pt idx="1">
                  <c:v>Non-renewable Thermal</c:v>
                </c:pt>
                <c:pt idx="2">
                  <c:v>Nuclear</c:v>
                </c:pt>
                <c:pt idx="3">
                  <c:v>Geothermal</c:v>
                </c:pt>
                <c:pt idx="4">
                  <c:v>Wind</c:v>
                </c:pt>
                <c:pt idx="5">
                  <c:v>Solar</c:v>
                </c:pt>
                <c:pt idx="6">
                  <c:v>Others</c:v>
                </c:pt>
                <c:pt idx="7">
                  <c:v>Renewable Thermal</c:v>
                </c:pt>
              </c:strCache>
            </c:strRef>
          </c:cat>
          <c:val>
            <c:numRef>
              <c:f>'Installed capacity'!$C$4:$C$11</c:f>
              <c:numCache>
                <c:formatCode>General</c:formatCode>
                <c:ptCount val="8"/>
                <c:pt idx="0">
                  <c:v>6932.41</c:v>
                </c:pt>
                <c:pt idx="1">
                  <c:v>12292.85</c:v>
                </c:pt>
                <c:pt idx="3">
                  <c:v>39.700000000000003</c:v>
                </c:pt>
                <c:pt idx="4">
                  <c:v>1963.18</c:v>
                </c:pt>
                <c:pt idx="5">
                  <c:v>2676.29</c:v>
                </c:pt>
                <c:pt idx="7">
                  <c:v>471.9</c:v>
                </c:pt>
              </c:numCache>
            </c:numRef>
          </c:val>
          <c:extLst>
            <c:ext xmlns:c16="http://schemas.microsoft.com/office/drawing/2014/chart" uri="{C3380CC4-5D6E-409C-BE32-E72D297353CC}">
              <c16:uniqueId val="{00000010-F29E-4B86-974B-D52A3300847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427FE-2D34-43CD-A5C0-9C9B784AA185}" type="datetimeFigureOut">
              <a:rPr lang="en-US" smtClean="0"/>
              <a:t>10/28/2021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DC738-0EB8-4FB1-A4C7-5A5B58D9D596}" type="slidenum">
              <a:rPr lang="en-US" smtClean="0"/>
              <a:t>‹Nº›</a:t>
            </a:fld>
            <a:endParaRPr lang="en-US"/>
          </a:p>
        </p:txBody>
      </p:sp>
    </p:spTree>
    <p:extLst>
      <p:ext uri="{BB962C8B-B14F-4D97-AF65-F5344CB8AC3E}">
        <p14:creationId xmlns:p14="http://schemas.microsoft.com/office/powerpoint/2010/main" val="161841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err="1" smtClean="0"/>
              <a:t>Countries</a:t>
            </a:r>
            <a:r>
              <a:rPr lang="es-EC" sz="1200" dirty="0" smtClean="0"/>
              <a:t> </a:t>
            </a:r>
            <a:r>
              <a:rPr lang="es-EC" sz="1200" dirty="0" err="1" smtClean="0"/>
              <a:t>with</a:t>
            </a:r>
            <a:r>
              <a:rPr lang="es-EC" sz="1200" dirty="0" smtClean="0"/>
              <a:t> a surplus </a:t>
            </a:r>
            <a:r>
              <a:rPr lang="es-EC" sz="1200" dirty="0" err="1" smtClean="0"/>
              <a:t>generation</a:t>
            </a:r>
            <a:r>
              <a:rPr lang="es-EC" sz="1200" dirty="0" smtClean="0"/>
              <a:t> and </a:t>
            </a:r>
            <a:r>
              <a:rPr lang="es-EC" sz="1200" dirty="0" err="1" smtClean="0"/>
              <a:t>with</a:t>
            </a:r>
            <a:r>
              <a:rPr lang="es-EC" sz="1200" dirty="0" smtClean="0"/>
              <a:t> a </a:t>
            </a:r>
            <a:r>
              <a:rPr lang="es-EC" sz="1200" dirty="0" err="1" smtClean="0"/>
              <a:t>electricity</a:t>
            </a:r>
            <a:r>
              <a:rPr lang="es-EC" sz="1200" dirty="0" smtClean="0"/>
              <a:t> </a:t>
            </a:r>
            <a:r>
              <a:rPr lang="es-EC" sz="1200" dirty="0" err="1" smtClean="0"/>
              <a:t>generation</a:t>
            </a:r>
            <a:r>
              <a:rPr lang="es-EC" sz="1200" dirty="0" smtClean="0"/>
              <a:t> </a:t>
            </a:r>
            <a:r>
              <a:rPr lang="es-EC" sz="1200" dirty="0" err="1" smtClean="0"/>
              <a:t>matrix</a:t>
            </a:r>
            <a:r>
              <a:rPr lang="es-EC" sz="1200" dirty="0" smtClean="0"/>
              <a:t> </a:t>
            </a:r>
            <a:r>
              <a:rPr lang="es-EC" sz="1200" dirty="0" err="1" smtClean="0"/>
              <a:t>that</a:t>
            </a:r>
            <a:r>
              <a:rPr lang="es-EC" sz="1200" dirty="0" smtClean="0"/>
              <a:t> </a:t>
            </a:r>
            <a:r>
              <a:rPr lang="es-EC" sz="1200" dirty="0" err="1" smtClean="0"/>
              <a:t>is</a:t>
            </a:r>
            <a:r>
              <a:rPr lang="es-EC" sz="1200" dirty="0" smtClean="0"/>
              <a:t> </a:t>
            </a:r>
            <a:r>
              <a:rPr lang="es-EC" sz="1200" dirty="0" err="1" smtClean="0"/>
              <a:t>mainly</a:t>
            </a:r>
            <a:r>
              <a:rPr lang="es-EC" sz="1200" dirty="0" smtClean="0"/>
              <a:t> </a:t>
            </a:r>
            <a:r>
              <a:rPr lang="es-EC" sz="1200" dirty="0" err="1" smtClean="0"/>
              <a:t>from</a:t>
            </a:r>
            <a:r>
              <a:rPr lang="es-EC" sz="1200" dirty="0" smtClean="0"/>
              <a:t> </a:t>
            </a:r>
            <a:r>
              <a:rPr lang="es-EC" sz="1200" dirty="0" err="1" smtClean="0"/>
              <a:t>renewable</a:t>
            </a:r>
            <a:r>
              <a:rPr lang="es-EC" sz="1200" dirty="0" smtClean="0"/>
              <a:t> </a:t>
            </a:r>
            <a:r>
              <a:rPr lang="es-EC" sz="1200" dirty="0" err="1" smtClean="0"/>
              <a:t>sources</a:t>
            </a:r>
            <a:r>
              <a:rPr lang="es-EC" sz="1200" dirty="0" smtClean="0"/>
              <a:t>, </a:t>
            </a:r>
            <a:r>
              <a:rPr lang="es-EC" sz="1200" dirty="0" err="1" smtClean="0"/>
              <a:t>could</a:t>
            </a:r>
            <a:r>
              <a:rPr lang="es-EC" sz="1200" dirty="0" smtClean="0"/>
              <a:t> </a:t>
            </a:r>
            <a:r>
              <a:rPr lang="es-EC" sz="1200" dirty="0" err="1" smtClean="0"/>
              <a:t>tackle</a:t>
            </a:r>
            <a:r>
              <a:rPr lang="es-EC" sz="1200" dirty="0" smtClean="0"/>
              <a:t> </a:t>
            </a:r>
            <a:r>
              <a:rPr lang="es-EC" sz="1200" dirty="0" err="1" smtClean="0"/>
              <a:t>into</a:t>
            </a:r>
            <a:r>
              <a:rPr lang="es-EC" sz="1200" dirty="0" smtClean="0"/>
              <a:t> </a:t>
            </a:r>
            <a:r>
              <a:rPr lang="es-EC" sz="1200" dirty="0" err="1" smtClean="0"/>
              <a:t>the</a:t>
            </a:r>
            <a:r>
              <a:rPr lang="es-EC" sz="1200" dirty="0" smtClean="0"/>
              <a:t> Green H2 </a:t>
            </a:r>
            <a:r>
              <a:rPr lang="es-EC" sz="1200" dirty="0" err="1" smtClean="0"/>
              <a:t>market</a:t>
            </a:r>
            <a:r>
              <a:rPr lang="es-EC" sz="1200" dirty="0" smtClean="0"/>
              <a:t>. </a:t>
            </a:r>
            <a:r>
              <a:rPr lang="es-EC" sz="1200" dirty="0" err="1" smtClean="0"/>
              <a:t>For</a:t>
            </a:r>
            <a:r>
              <a:rPr lang="es-EC" sz="1200" dirty="0" smtClean="0"/>
              <a:t> </a:t>
            </a:r>
            <a:r>
              <a:rPr lang="es-EC" sz="1200" dirty="0" err="1" smtClean="0"/>
              <a:t>example</a:t>
            </a:r>
            <a:r>
              <a:rPr lang="es-EC" sz="1200" dirty="0" smtClean="0"/>
              <a:t>, Paraguay, Uruguay </a:t>
            </a:r>
            <a:r>
              <a:rPr lang="es-EC" sz="1200" dirty="0" err="1" smtClean="0"/>
              <a:t>or</a:t>
            </a:r>
            <a:r>
              <a:rPr lang="es-EC" sz="1200" dirty="0" smtClean="0"/>
              <a:t> Costa Rica.</a:t>
            </a:r>
            <a:endParaRPr kumimoji="0" lang="en-US" sz="1200" b="0" i="0" u="none" strike="noStrike" kern="1000" cap="none" spc="0" normalizeH="0" baseline="0" dirty="0" smtClean="0">
              <a:ln>
                <a:noFill/>
              </a:ln>
              <a:solidFill>
                <a:srgbClr val="575761"/>
              </a:solidFill>
              <a:effectLst/>
              <a:uLnTx/>
              <a:uFillTx/>
              <a:latin typeface="Cambria" panose="02040503050406030204" pitchFamily="18" charset="0"/>
              <a:ea typeface="Cambria" panose="02040503050406030204" pitchFamily="18" charset="0"/>
            </a:endParaRPr>
          </a:p>
          <a:p>
            <a:endParaRPr lang="en-US" dirty="0"/>
          </a:p>
        </p:txBody>
      </p:sp>
      <p:sp>
        <p:nvSpPr>
          <p:cNvPr id="4" name="Marcador de número de diapositiva 3"/>
          <p:cNvSpPr>
            <a:spLocks noGrp="1"/>
          </p:cNvSpPr>
          <p:nvPr>
            <p:ph type="sldNum" sz="quarter" idx="10"/>
          </p:nvPr>
        </p:nvSpPr>
        <p:spPr/>
        <p:txBody>
          <a:bodyPr/>
          <a:lstStyle/>
          <a:p>
            <a:fld id="{69EDC738-0EB8-4FB1-A4C7-5A5B58D9D596}" type="slidenum">
              <a:rPr lang="en-US" smtClean="0"/>
              <a:t>4</a:t>
            </a:fld>
            <a:endParaRPr lang="en-US"/>
          </a:p>
        </p:txBody>
      </p:sp>
    </p:spTree>
    <p:extLst>
      <p:ext uri="{BB962C8B-B14F-4D97-AF65-F5344CB8AC3E}">
        <p14:creationId xmlns:p14="http://schemas.microsoft.com/office/powerpoint/2010/main" val="865356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Chile’s</a:t>
            </a:r>
            <a:r>
              <a:rPr lang="es-EC" dirty="0" smtClean="0"/>
              <a:t> case,</a:t>
            </a:r>
            <a:r>
              <a:rPr lang="es-EC" baseline="0" dirty="0" smtClean="0"/>
              <a:t> in </a:t>
            </a:r>
            <a:r>
              <a:rPr lang="es-EC" baseline="0" dirty="0" err="1" smtClean="0"/>
              <a:t>spite</a:t>
            </a:r>
            <a:r>
              <a:rPr lang="es-EC" baseline="0" dirty="0" smtClean="0"/>
              <a:t> of </a:t>
            </a:r>
            <a:r>
              <a:rPr lang="es-EC" baseline="0" dirty="0" err="1" smtClean="0"/>
              <a:t>not</a:t>
            </a:r>
            <a:r>
              <a:rPr lang="es-EC" baseline="0" dirty="0" smtClean="0"/>
              <a:t> </a:t>
            </a:r>
            <a:r>
              <a:rPr lang="es-EC" baseline="0" dirty="0" err="1" smtClean="0"/>
              <a:t>having</a:t>
            </a:r>
            <a:r>
              <a:rPr lang="es-EC" baseline="0" dirty="0" smtClean="0"/>
              <a:t> </a:t>
            </a:r>
            <a:r>
              <a:rPr lang="es-EC" baseline="0" dirty="0" err="1" smtClean="0"/>
              <a:t>the</a:t>
            </a:r>
            <a:r>
              <a:rPr lang="es-EC" baseline="0" dirty="0" smtClean="0"/>
              <a:t> </a:t>
            </a:r>
            <a:r>
              <a:rPr lang="es-EC" baseline="0" dirty="0" err="1" smtClean="0"/>
              <a:t>same</a:t>
            </a:r>
            <a:r>
              <a:rPr lang="es-EC" baseline="0" dirty="0" smtClean="0"/>
              <a:t> % of </a:t>
            </a:r>
            <a:r>
              <a:rPr lang="es-EC" baseline="0" dirty="0" err="1" smtClean="0"/>
              <a:t>renewable</a:t>
            </a:r>
            <a:r>
              <a:rPr lang="es-EC" baseline="0" dirty="0" smtClean="0"/>
              <a:t> </a:t>
            </a:r>
            <a:r>
              <a:rPr lang="es-EC" baseline="0" dirty="0" err="1" smtClean="0"/>
              <a:t>generation</a:t>
            </a:r>
            <a:r>
              <a:rPr lang="es-EC" baseline="0" dirty="0" smtClean="0"/>
              <a:t> as </a:t>
            </a:r>
            <a:r>
              <a:rPr lang="es-EC" baseline="0" dirty="0" err="1" smtClean="0"/>
              <a:t>other</a:t>
            </a:r>
            <a:r>
              <a:rPr lang="es-EC" baseline="0" dirty="0" smtClean="0"/>
              <a:t> </a:t>
            </a:r>
            <a:r>
              <a:rPr lang="es-EC" baseline="0" dirty="0" err="1" smtClean="0"/>
              <a:t>countries</a:t>
            </a:r>
            <a:r>
              <a:rPr lang="es-EC" baseline="0" dirty="0" smtClean="0"/>
              <a:t> in </a:t>
            </a:r>
            <a:r>
              <a:rPr lang="es-EC" baseline="0" dirty="0" err="1" smtClean="0"/>
              <a:t>the</a:t>
            </a:r>
            <a:r>
              <a:rPr lang="es-EC" baseline="0" dirty="0" smtClean="0"/>
              <a:t> región, </a:t>
            </a:r>
            <a:r>
              <a:rPr lang="es-EC" baseline="0" dirty="0" err="1" smtClean="0"/>
              <a:t>is</a:t>
            </a:r>
            <a:r>
              <a:rPr lang="es-EC" baseline="0" dirty="0" smtClean="0"/>
              <a:t> </a:t>
            </a:r>
            <a:r>
              <a:rPr lang="es-EC" baseline="0" dirty="0" err="1" smtClean="0"/>
              <a:t>currently</a:t>
            </a:r>
            <a:r>
              <a:rPr lang="es-EC" baseline="0" dirty="0" smtClean="0"/>
              <a:t> </a:t>
            </a:r>
            <a:r>
              <a:rPr lang="es-EC" baseline="0" dirty="0" err="1" smtClean="0"/>
              <a:t>leading</a:t>
            </a:r>
            <a:r>
              <a:rPr lang="es-EC" baseline="0" dirty="0" smtClean="0"/>
              <a:t> </a:t>
            </a:r>
            <a:r>
              <a:rPr lang="es-EC" baseline="0" dirty="0" err="1" smtClean="0"/>
              <a:t>the</a:t>
            </a:r>
            <a:r>
              <a:rPr lang="es-EC" baseline="0" dirty="0" smtClean="0"/>
              <a:t> </a:t>
            </a:r>
            <a:r>
              <a:rPr lang="es-EC" baseline="0" dirty="0" err="1" smtClean="0"/>
              <a:t>development</a:t>
            </a:r>
            <a:r>
              <a:rPr lang="es-EC" baseline="0" dirty="0" smtClean="0"/>
              <a:t> of Green H2.</a:t>
            </a:r>
            <a:endParaRPr lang="en-US" dirty="0"/>
          </a:p>
        </p:txBody>
      </p:sp>
      <p:sp>
        <p:nvSpPr>
          <p:cNvPr id="4" name="Marcador de número de diapositiva 3"/>
          <p:cNvSpPr>
            <a:spLocks noGrp="1"/>
          </p:cNvSpPr>
          <p:nvPr>
            <p:ph type="sldNum" sz="quarter" idx="10"/>
          </p:nvPr>
        </p:nvSpPr>
        <p:spPr/>
        <p:txBody>
          <a:bodyPr/>
          <a:lstStyle/>
          <a:p>
            <a:fld id="{69EDC738-0EB8-4FB1-A4C7-5A5B58D9D596}" type="slidenum">
              <a:rPr lang="en-US" smtClean="0"/>
              <a:t>5</a:t>
            </a:fld>
            <a:endParaRPr lang="en-US"/>
          </a:p>
        </p:txBody>
      </p:sp>
    </p:spTree>
    <p:extLst>
      <p:ext uri="{BB962C8B-B14F-4D97-AF65-F5344CB8AC3E}">
        <p14:creationId xmlns:p14="http://schemas.microsoft.com/office/powerpoint/2010/main" val="121639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12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09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769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526224"/>
            <a:ext cx="9144000" cy="1557177"/>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417547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Tree>
    <p:extLst>
      <p:ext uri="{BB962C8B-B14F-4D97-AF65-F5344CB8AC3E}">
        <p14:creationId xmlns:p14="http://schemas.microsoft.com/office/powerpoint/2010/main" val="3960895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28/10/2021</a:t>
            </a:fld>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a:xfrm>
            <a:off x="830454"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281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29128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18650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28/10/2021</a:t>
            </a:fld>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a:xfrm>
            <a:off x="830451"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708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838200" y="6356350"/>
            <a:ext cx="2743200"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28/10/2021</a:t>
            </a:fld>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a:xfrm>
            <a:off x="84595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185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8" y="137119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195111"/>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37119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195111"/>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28/10/2021</a:t>
            </a:fld>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a:xfrm>
            <a:off x="845951"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138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a:xfrm>
            <a:off x="8382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28/10/2021</a:t>
            </a:fld>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a:xfrm>
            <a:off x="845953"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907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28/10/2021</a:t>
            </a:fld>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a:xfrm>
            <a:off x="84595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942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28/10/2021</a:t>
            </a:fld>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a:xfrm>
            <a:off x="845947"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0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762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1270860"/>
            <a:ext cx="3932237" cy="786539"/>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1270860"/>
            <a:ext cx="6172200" cy="45901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28/10/2021</a:t>
            </a:fld>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a:xfrm>
            <a:off x="845953"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48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a:xfrm>
            <a:off x="838200" y="2665708"/>
            <a:ext cx="10515600" cy="3146156"/>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28/10/2021</a:t>
            </a:fld>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a:xfrm>
            <a:off x="84595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005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1255363"/>
            <a:ext cx="2628900" cy="468048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1255363"/>
            <a:ext cx="7734300" cy="46804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28/10/2021</a:t>
            </a:fld>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a:xfrm>
            <a:off x="845954"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414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581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707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818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685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383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21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43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447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596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325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455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914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285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219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45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346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376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64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9148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412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274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025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174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6874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264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042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5753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552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12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549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7857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9658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8961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8035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7138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73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59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60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69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15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570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1233016"/>
            <a:ext cx="10515600" cy="1325563"/>
          </a:xfrm>
          <a:prstGeom prst="rect">
            <a:avLst/>
          </a:prstGeom>
        </p:spPr>
        <p:txBody>
          <a:bodyPr vert="horz" lIns="91440" tIns="45720" rIns="91440" bIns="45720" rtlCol="0" anchor="ctr">
            <a:normAutofit/>
          </a:bodyPr>
          <a:lstStyle/>
          <a:p>
            <a:r>
              <a:rPr lang="es-ES_tradnl" dirty="0"/>
              <a:t>Clic para editar título</a:t>
            </a:r>
          </a:p>
        </p:txBody>
      </p:sp>
      <p:sp>
        <p:nvSpPr>
          <p:cNvPr id="3" name="Marcador de texto 2"/>
          <p:cNvSpPr>
            <a:spLocks noGrp="1"/>
          </p:cNvSpPr>
          <p:nvPr>
            <p:ph type="body" idx="1"/>
          </p:nvPr>
        </p:nvSpPr>
        <p:spPr>
          <a:xfrm>
            <a:off x="838200" y="2665708"/>
            <a:ext cx="10515600" cy="3332136"/>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3647813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517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5493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B32122-C580-2249-BEA6-AB58D4452353}" type="datetimeFigureOut">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28/10/2021</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2E4387-C938-1945-AF06-85B1049A224D}" type="slidenum">
              <a:rPr kumimoji="0" lang="es-ES_trad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9211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https://about.bnef.com/"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https://about.bnef.com/"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Shape 1">
            <a:extLst>
              <a:ext uri="{FF2B5EF4-FFF2-40B4-BE49-F238E27FC236}">
                <a16:creationId xmlns:a16="http://schemas.microsoft.com/office/drawing/2014/main" id="{99E1CD03-7EE6-4B94-AF30-A7917AB3DE18}"/>
              </a:ext>
            </a:extLst>
          </p:cNvPr>
          <p:cNvSpPr txBox="1"/>
          <p:nvPr/>
        </p:nvSpPr>
        <p:spPr>
          <a:xfrm>
            <a:off x="670731" y="2514385"/>
            <a:ext cx="11132456" cy="1611942"/>
          </a:xfrm>
          <a:prstGeom prst="rect">
            <a:avLst/>
          </a:prstGeom>
          <a:no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sz="2800" b="1" kern="1200">
                <a:ln>
                  <a:noFill/>
                </a:ln>
                <a:solidFill>
                  <a:srgbClr val="5B9BD5">
                    <a:lumMod val="50000"/>
                  </a:srgbClr>
                </a:solidFill>
                <a:effectLst/>
                <a:uLnTx/>
                <a:uFillTx/>
                <a:latin typeface="Calibri Light" panose="020F0302020204030204"/>
                <a:ea typeface="+mn-ea"/>
                <a:cs typeface="+mn-cs"/>
              </a:defRPr>
            </a:pPr>
            <a:r>
              <a:rPr kumimoji="0" lang="es-EC" sz="4000" b="1" i="0" u="none" strike="noStrike" kern="1200" cap="none" spc="0" normalizeH="0" baseline="0" noProof="0" dirty="0" smtClean="0">
                <a:ln>
                  <a:noFill/>
                </a:ln>
                <a:solidFill>
                  <a:srgbClr val="5B9BD5">
                    <a:lumMod val="50000"/>
                  </a:srgbClr>
                </a:solidFill>
                <a:effectLst/>
                <a:uLnTx/>
                <a:uFillTx/>
                <a:latin typeface="Calibri Light" panose="020F0302020204030204"/>
                <a:ea typeface="+mn-ea"/>
                <a:cs typeface="+mn-cs"/>
              </a:rPr>
              <a:t>H2-economy </a:t>
            </a:r>
            <a:r>
              <a:rPr kumimoji="0" lang="es-EC" sz="4000" b="1" i="0" u="none" strike="noStrike" kern="1200" cap="none" spc="0" normalizeH="0" baseline="0" noProof="0" dirty="0" err="1" smtClean="0">
                <a:ln>
                  <a:noFill/>
                </a:ln>
                <a:solidFill>
                  <a:srgbClr val="5B9BD5">
                    <a:lumMod val="50000"/>
                  </a:srgbClr>
                </a:solidFill>
                <a:effectLst/>
                <a:uLnTx/>
                <a:uFillTx/>
                <a:latin typeface="Calibri Light" panose="020F0302020204030204"/>
                <a:ea typeface="+mn-ea"/>
                <a:cs typeface="+mn-cs"/>
              </a:rPr>
              <a:t>opportunities</a:t>
            </a:r>
            <a:r>
              <a:rPr kumimoji="0" lang="es-EC" sz="4000" b="1" i="0" u="none" strike="noStrike" kern="1200" cap="none" spc="0" normalizeH="0" noProof="0" dirty="0" smtClean="0">
                <a:ln>
                  <a:noFill/>
                </a:ln>
                <a:solidFill>
                  <a:srgbClr val="5B9BD5">
                    <a:lumMod val="50000"/>
                  </a:srgbClr>
                </a:solidFill>
                <a:effectLst/>
                <a:uLnTx/>
                <a:uFillTx/>
                <a:latin typeface="Calibri Light" panose="020F0302020204030204"/>
                <a:ea typeface="+mn-ea"/>
                <a:cs typeface="+mn-cs"/>
              </a:rPr>
              <a:t> in </a:t>
            </a:r>
            <a:r>
              <a:rPr kumimoji="0" lang="es-EC" sz="4000" b="1" i="0" u="none" strike="noStrike" kern="1200" cap="none" spc="0" normalizeH="0" noProof="0" dirty="0" err="1" smtClean="0">
                <a:ln>
                  <a:noFill/>
                </a:ln>
                <a:solidFill>
                  <a:srgbClr val="5B9BD5">
                    <a:lumMod val="50000"/>
                  </a:srgbClr>
                </a:solidFill>
                <a:effectLst/>
                <a:uLnTx/>
                <a:uFillTx/>
                <a:latin typeface="Calibri Light" panose="020F0302020204030204"/>
                <a:ea typeface="+mn-ea"/>
                <a:cs typeface="+mn-cs"/>
              </a:rPr>
              <a:t>the</a:t>
            </a:r>
            <a:r>
              <a:rPr kumimoji="0" lang="es-EC" sz="4000" b="1" i="0" u="none" strike="noStrike" kern="1200" cap="none" spc="0" normalizeH="0" noProof="0" dirty="0" smtClean="0">
                <a:ln>
                  <a:noFill/>
                </a:ln>
                <a:solidFill>
                  <a:srgbClr val="5B9BD5">
                    <a:lumMod val="50000"/>
                  </a:srgbClr>
                </a:solidFill>
                <a:effectLst/>
                <a:uLnTx/>
                <a:uFillTx/>
                <a:latin typeface="Calibri Light" panose="020F0302020204030204"/>
                <a:ea typeface="+mn-ea"/>
                <a:cs typeface="+mn-cs"/>
              </a:rPr>
              <a:t> </a:t>
            </a:r>
            <a:r>
              <a:rPr kumimoji="0" lang="es-EC" sz="4000" b="1" i="0" u="none" strike="noStrike" kern="1200" cap="none" spc="0" normalizeH="0" baseline="0" noProof="0" dirty="0" smtClean="0">
                <a:ln>
                  <a:noFill/>
                </a:ln>
                <a:solidFill>
                  <a:srgbClr val="5B9BD5">
                    <a:lumMod val="50000"/>
                  </a:srgbClr>
                </a:solidFill>
                <a:effectLst/>
                <a:uLnTx/>
                <a:uFillTx/>
                <a:latin typeface="Calibri Light" panose="020F0302020204030204"/>
                <a:ea typeface="+mn-ea"/>
                <a:cs typeface="+mn-cs"/>
              </a:rPr>
              <a:t>LAC </a:t>
            </a:r>
            <a:r>
              <a:rPr kumimoji="0" lang="es-EC" sz="4000" b="1" i="0" u="none" strike="noStrike" kern="1200" cap="none" spc="0" normalizeH="0" baseline="0" noProof="0" dirty="0" err="1" smtClean="0">
                <a:ln>
                  <a:noFill/>
                </a:ln>
                <a:solidFill>
                  <a:srgbClr val="5B9BD5">
                    <a:lumMod val="50000"/>
                  </a:srgbClr>
                </a:solidFill>
                <a:effectLst/>
                <a:uLnTx/>
                <a:uFillTx/>
                <a:latin typeface="Calibri Light" panose="020F0302020204030204"/>
                <a:ea typeface="+mn-ea"/>
                <a:cs typeface="+mn-cs"/>
              </a:rPr>
              <a:t>region</a:t>
            </a:r>
            <a:endParaRPr kumimoji="0" sz="4000" b="0" i="0" u="none" strike="noStrike" kern="1200" cap="none" spc="0" normalizeH="0" baseline="0" noProof="0" dirty="0">
              <a:ln>
                <a:noFill/>
              </a:ln>
              <a:solidFill>
                <a:srgbClr val="5B9BD5">
                  <a:lumMod val="50000"/>
                </a:srgbClr>
              </a:solidFill>
              <a:effectLst/>
              <a:uLnTx/>
              <a:uFillTx/>
              <a:latin typeface="Calibri Light" panose="020F0302020204030204"/>
              <a:ea typeface="+mn-ea"/>
              <a:cs typeface="+mn-cs"/>
            </a:endParaRPr>
          </a:p>
        </p:txBody>
      </p:sp>
      <p:sp>
        <p:nvSpPr>
          <p:cNvPr id="7" name="CustomShape 3">
            <a:extLst>
              <a:ext uri="{FF2B5EF4-FFF2-40B4-BE49-F238E27FC236}">
                <a16:creationId xmlns:a16="http://schemas.microsoft.com/office/drawing/2014/main" id="{6CD8175B-0662-45E9-B3DA-3B71F22060D0}"/>
              </a:ext>
            </a:extLst>
          </p:cNvPr>
          <p:cNvSpPr/>
          <p:nvPr/>
        </p:nvSpPr>
        <p:spPr>
          <a:xfrm>
            <a:off x="2600959" y="4262263"/>
            <a:ext cx="727200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sz="2000" b="1" kern="1200">
                <a:ln>
                  <a:noFill/>
                </a:ln>
                <a:solidFill>
                  <a:srgbClr val="44546A">
                    <a:lumMod val="50000"/>
                  </a:srgbClr>
                </a:solidFill>
                <a:effectLst/>
                <a:uLnTx/>
                <a:uFillTx/>
                <a:latin typeface="Calibri Light" panose="020F0302020204030204"/>
                <a:ea typeface="+mn-ea"/>
                <a:cs typeface="+mn-cs"/>
              </a:defRPr>
            </a:pPr>
            <a:r>
              <a:rPr kumimoji="0" sz="2000" b="1" i="0" u="none" strike="noStrike" kern="1200" cap="none" spc="0" normalizeH="0" baseline="0" noProof="0">
                <a:ln>
                  <a:noFill/>
                </a:ln>
                <a:solidFill>
                  <a:srgbClr val="44546A">
                    <a:lumMod val="50000"/>
                  </a:srgbClr>
                </a:solidFill>
                <a:effectLst/>
                <a:uLnTx/>
                <a:uFillTx/>
                <a:latin typeface="Calibri Light" panose="020F0302020204030204"/>
                <a:ea typeface="+mn-ea"/>
                <a:cs typeface="+mn-cs"/>
              </a:rPr>
              <a:t>Alfonso Blanco</a:t>
            </a:r>
          </a:p>
          <a:p>
            <a:pPr marL="0" marR="0" lvl="0" indent="0" algn="ctr" defTabSz="914400" rtl="0" eaLnBrk="1" fontAlgn="auto" latinLnBrk="0" hangingPunct="1">
              <a:lnSpc>
                <a:spcPct val="100000"/>
              </a:lnSpc>
              <a:spcBef>
                <a:spcPts val="0"/>
              </a:spcBef>
              <a:spcAft>
                <a:spcPts val="0"/>
              </a:spcAft>
              <a:buClrTx/>
              <a:buSzTx/>
              <a:buFontTx/>
              <a:buNone/>
              <a:tabLst/>
              <a:defRPr sz="2000" b="1" kern="1200">
                <a:ln>
                  <a:noFill/>
                </a:ln>
                <a:solidFill>
                  <a:srgbClr val="44546A">
                    <a:lumMod val="75000"/>
                  </a:srgbClr>
                </a:solidFill>
                <a:effectLst/>
                <a:uLnTx/>
                <a:uFillTx/>
                <a:latin typeface="Calibri Light" panose="020F0302020204030204"/>
                <a:ea typeface="+mn-ea"/>
                <a:cs typeface="+mn-cs"/>
              </a:defRPr>
            </a:pPr>
            <a:r>
              <a:rPr kumimoji="0" sz="2000" b="1" i="0" u="none" strike="noStrike" kern="1200" cap="none" spc="0" normalizeH="0" baseline="0" noProof="0">
                <a:ln>
                  <a:noFill/>
                </a:ln>
                <a:solidFill>
                  <a:srgbClr val="44546A">
                    <a:lumMod val="75000"/>
                  </a:srgbClr>
                </a:solidFill>
                <a:effectLst/>
                <a:uLnTx/>
                <a:uFillTx/>
                <a:latin typeface="Calibri Light" panose="020F0302020204030204"/>
                <a:ea typeface="+mn-ea"/>
                <a:cs typeface="+mn-cs"/>
              </a:rPr>
              <a:t>OLADE's Executive Secretary</a:t>
            </a:r>
            <a:endParaRPr kumimoji="0" sz="1800" b="0" i="0" u="none" strike="noStrike" kern="1200" cap="none" spc="0" normalizeH="0" baseline="0" noProof="0" dirty="0">
              <a:ln>
                <a:noFill/>
              </a:ln>
              <a:solidFill>
                <a:srgbClr val="44546A">
                  <a:lumMod val="75000"/>
                </a:srgbClr>
              </a:solidFill>
              <a:effectLst/>
              <a:uLnTx/>
              <a:uFillTx/>
              <a:latin typeface="Calibri Light" panose="020F0302020204030204"/>
              <a:ea typeface="+mn-ea"/>
              <a:cs typeface="+mn-cs"/>
            </a:endParaRPr>
          </a:p>
        </p:txBody>
      </p:sp>
      <p:sp>
        <p:nvSpPr>
          <p:cNvPr id="11" name="CustomShape 6">
            <a:extLst>
              <a:ext uri="{FF2B5EF4-FFF2-40B4-BE49-F238E27FC236}">
                <a16:creationId xmlns:a16="http://schemas.microsoft.com/office/drawing/2014/main" id="{F92B540C-7414-49AA-B282-8F0E1D21819D}"/>
              </a:ext>
            </a:extLst>
          </p:cNvPr>
          <p:cNvSpPr/>
          <p:nvPr/>
        </p:nvSpPr>
        <p:spPr>
          <a:xfrm>
            <a:off x="193039" y="6405421"/>
            <a:ext cx="2407920" cy="337319"/>
          </a:xfrm>
          <a:prstGeom prst="rect">
            <a:avLst/>
          </a:prstGeom>
          <a:noFill/>
          <a:ln>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sz="1200">
                <a:solidFill>
                  <a:srgbClr val="404040"/>
                </a:solidFill>
                <a:latin typeface="Calibri Light" panose="020F0302020204030204"/>
              </a:defRPr>
            </a:pPr>
            <a:r>
              <a:rPr lang="es-EC" sz="1200" dirty="0" err="1" smtClean="0">
                <a:solidFill>
                  <a:srgbClr val="404040"/>
                </a:solidFill>
                <a:latin typeface="Calibri Light" panose="020F0302020204030204"/>
              </a:rPr>
              <a:t>October</a:t>
            </a:r>
            <a:r>
              <a:rPr kumimoji="0" lang="es-EC" sz="1200" b="0" i="0" u="none" strike="noStrike" kern="1200" cap="none" spc="0" normalizeH="0" baseline="0" noProof="0" dirty="0" smtClean="0">
                <a:ln>
                  <a:noFill/>
                </a:ln>
                <a:solidFill>
                  <a:srgbClr val="404040"/>
                </a:solidFill>
                <a:effectLst/>
                <a:uLnTx/>
                <a:uFillTx/>
                <a:latin typeface="Calibri Light" panose="020F0302020204030204"/>
                <a:ea typeface="+mn-ea"/>
                <a:cs typeface="+mn-cs"/>
              </a:rPr>
              <a:t> </a:t>
            </a:r>
            <a:r>
              <a:rPr lang="es-EC" sz="1200" noProof="0" dirty="0" smtClean="0">
                <a:solidFill>
                  <a:srgbClr val="404040"/>
                </a:solidFill>
                <a:latin typeface="Calibri Light" panose="020F0302020204030204"/>
              </a:rPr>
              <a:t>29</a:t>
            </a:r>
            <a:r>
              <a:rPr kumimoji="0" lang="es-EC" sz="1200" b="0" i="0" u="none" strike="noStrike" kern="1200" cap="none" spc="0" normalizeH="0" baseline="0" noProof="0" dirty="0" smtClean="0">
                <a:ln>
                  <a:noFill/>
                </a:ln>
                <a:solidFill>
                  <a:srgbClr val="404040"/>
                </a:solidFill>
                <a:effectLst/>
                <a:uLnTx/>
                <a:uFillTx/>
                <a:latin typeface="Calibri Light" panose="020F0302020204030204"/>
                <a:ea typeface="+mn-ea"/>
                <a:cs typeface="+mn-cs"/>
              </a:rPr>
              <a:t>,</a:t>
            </a:r>
            <a:r>
              <a:rPr kumimoji="0" sz="1200" b="0" i="0" u="none" strike="noStrike" kern="1200" cap="none" spc="0" normalizeH="0" baseline="0" noProof="0" dirty="0" smtClean="0">
                <a:ln>
                  <a:noFill/>
                </a:ln>
                <a:solidFill>
                  <a:srgbClr val="404040"/>
                </a:solidFill>
                <a:effectLst/>
                <a:uLnTx/>
                <a:uFillTx/>
                <a:latin typeface="Calibri Light" panose="020F0302020204030204"/>
                <a:ea typeface="+mn-ea"/>
                <a:cs typeface="+mn-cs"/>
              </a:rPr>
              <a:t> </a:t>
            </a:r>
            <a:r>
              <a:rPr kumimoji="0" sz="1200" b="0" i="0" u="none" strike="noStrike" kern="1200" cap="none" spc="0" normalizeH="0" baseline="0" noProof="0" dirty="0">
                <a:ln>
                  <a:noFill/>
                </a:ln>
                <a:solidFill>
                  <a:srgbClr val="404040"/>
                </a:solidFill>
                <a:effectLst/>
                <a:uLnTx/>
                <a:uFillTx/>
                <a:latin typeface="Calibri Light" panose="020F0302020204030204"/>
                <a:ea typeface="+mn-ea"/>
                <a:cs typeface="+mn-cs"/>
              </a:rPr>
              <a:t>2021</a:t>
            </a:r>
            <a:endParaRPr kumimoji="0"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87158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utoShape 4" descr="BloombergNEF">
            <a:hlinkClick r:id="rId4"/>
          </p:cNvPr>
          <p:cNvSpPr>
            <a:spLocks noChangeAspect="1" noChangeArrowheads="1"/>
          </p:cNvSpPr>
          <p:nvPr/>
        </p:nvSpPr>
        <p:spPr bwMode="auto">
          <a:xfrm>
            <a:off x="63500" y="-555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ítulo 20">
            <a:extLst>
              <a:ext uri="{FF2B5EF4-FFF2-40B4-BE49-F238E27FC236}">
                <a16:creationId xmlns:a16="http://schemas.microsoft.com/office/drawing/2014/main" id="{14678543-A159-4266-8002-39857ABF4847}"/>
              </a:ext>
            </a:extLst>
          </p:cNvPr>
          <p:cNvSpPr txBox="1">
            <a:spLocks/>
          </p:cNvSpPr>
          <p:nvPr/>
        </p:nvSpPr>
        <p:spPr>
          <a:xfrm>
            <a:off x="3666836" y="437626"/>
            <a:ext cx="7915564"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sz="2000" b="1">
                <a:solidFill>
                  <a:schemeClr val="accent5">
                    <a:lumMod val="50000"/>
                  </a:schemeClr>
                </a:solidFill>
                <a:latin typeface="HelveticaNeueLT Std Med Cn"/>
              </a:defRPr>
            </a:pPr>
            <a:r>
              <a:rPr lang="es-EC" sz="2000" b="1" dirty="0" smtClean="0">
                <a:solidFill>
                  <a:schemeClr val="accent5">
                    <a:lumMod val="50000"/>
                  </a:schemeClr>
                </a:solidFill>
                <a:latin typeface="HelveticaNeueLT Std Med Cn"/>
              </a:rPr>
              <a:t>H2-economy, </a:t>
            </a:r>
            <a:r>
              <a:rPr lang="es-EC" sz="2000" b="1" dirty="0" err="1" smtClean="0">
                <a:solidFill>
                  <a:schemeClr val="accent5">
                    <a:lumMod val="50000"/>
                  </a:schemeClr>
                </a:solidFill>
                <a:latin typeface="HelveticaNeueLT Std Med Cn"/>
              </a:rPr>
              <a:t>production</a:t>
            </a:r>
            <a:r>
              <a:rPr lang="es-EC" sz="2000" b="1" dirty="0" smtClean="0">
                <a:solidFill>
                  <a:schemeClr val="accent5">
                    <a:lumMod val="50000"/>
                  </a:schemeClr>
                </a:solidFill>
                <a:latin typeface="HelveticaNeueLT Std Med Cn"/>
              </a:rPr>
              <a:t> </a:t>
            </a:r>
            <a:r>
              <a:rPr lang="es-EC" sz="2000" b="1" dirty="0" err="1" smtClean="0">
                <a:solidFill>
                  <a:schemeClr val="accent5">
                    <a:lumMod val="50000"/>
                  </a:schemeClr>
                </a:solidFill>
                <a:latin typeface="HelveticaNeueLT Std Med Cn"/>
              </a:rPr>
              <a:t>technologies</a:t>
            </a:r>
            <a:r>
              <a:rPr lang="es-EC" sz="2000" b="1" dirty="0" smtClean="0">
                <a:solidFill>
                  <a:schemeClr val="accent5">
                    <a:lumMod val="50000"/>
                  </a:schemeClr>
                </a:solidFill>
                <a:latin typeface="HelveticaNeueLT Std Med Cn"/>
              </a:rPr>
              <a:t> and </a:t>
            </a:r>
            <a:r>
              <a:rPr lang="es-EC" sz="2000" b="1" dirty="0" err="1" smtClean="0">
                <a:solidFill>
                  <a:schemeClr val="accent5">
                    <a:lumMod val="50000"/>
                  </a:schemeClr>
                </a:solidFill>
                <a:latin typeface="HelveticaNeueLT Std Med Cn"/>
              </a:rPr>
              <a:t>energy</a:t>
            </a:r>
            <a:r>
              <a:rPr lang="es-EC" sz="2000" b="1" dirty="0" smtClean="0">
                <a:solidFill>
                  <a:schemeClr val="accent5">
                    <a:lumMod val="50000"/>
                  </a:schemeClr>
                </a:solidFill>
                <a:latin typeface="HelveticaNeueLT Std Med Cn"/>
              </a:rPr>
              <a:t> uses</a:t>
            </a:r>
            <a:endParaRPr lang="en-US" sz="2000" b="1" dirty="0">
              <a:solidFill>
                <a:schemeClr val="accent5">
                  <a:lumMod val="50000"/>
                </a:schemeClr>
              </a:solidFill>
              <a:latin typeface="HelveticaNeueLT Std Med Cn"/>
            </a:endParaRPr>
          </a:p>
        </p:txBody>
      </p:sp>
      <p:pic>
        <p:nvPicPr>
          <p:cNvPr id="2" name="Imagen 1"/>
          <p:cNvPicPr>
            <a:picLocks noChangeAspect="1"/>
          </p:cNvPicPr>
          <p:nvPr/>
        </p:nvPicPr>
        <p:blipFill>
          <a:blip r:embed="rId5"/>
          <a:stretch>
            <a:fillRect/>
          </a:stretch>
        </p:blipFill>
        <p:spPr>
          <a:xfrm>
            <a:off x="601405" y="3501942"/>
            <a:ext cx="7979070" cy="3149100"/>
          </a:xfrm>
          <a:prstGeom prst="rect">
            <a:avLst/>
          </a:prstGeom>
        </p:spPr>
      </p:pic>
      <p:grpSp>
        <p:nvGrpSpPr>
          <p:cNvPr id="61" name="Grupo 60"/>
          <p:cNvGrpSpPr/>
          <p:nvPr/>
        </p:nvGrpSpPr>
        <p:grpSpPr>
          <a:xfrm>
            <a:off x="9505177" y="1560055"/>
            <a:ext cx="1839763" cy="1373390"/>
            <a:chOff x="120106" y="1427441"/>
            <a:chExt cx="5756440" cy="4297203"/>
          </a:xfrm>
        </p:grpSpPr>
        <p:pic>
          <p:nvPicPr>
            <p:cNvPr id="62" name="Picture 2" descr="Fuel Cell &amp;amp; Hydrogen Energy Basic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106" y="1427441"/>
              <a:ext cx="5756440" cy="4297203"/>
            </a:xfrm>
            <a:prstGeom prst="rect">
              <a:avLst/>
            </a:prstGeom>
            <a:noFill/>
            <a:extLst>
              <a:ext uri="{909E8E84-426E-40DD-AFC4-6F175D3DCCD1}">
                <a14:hiddenFill xmlns:a14="http://schemas.microsoft.com/office/drawing/2010/main">
                  <a:solidFill>
                    <a:srgbClr val="FFFFFF"/>
                  </a:solidFill>
                </a14:hiddenFill>
              </a:ext>
            </a:extLst>
          </p:spPr>
        </p:pic>
        <p:pic>
          <p:nvPicPr>
            <p:cNvPr id="63" name="Imagen 62"/>
            <p:cNvPicPr>
              <a:picLocks noChangeAspect="1"/>
            </p:cNvPicPr>
            <p:nvPr/>
          </p:nvPicPr>
          <p:blipFill>
            <a:blip r:embed="rId7">
              <a:clrChange>
                <a:clrFrom>
                  <a:srgbClr val="FFFFFF"/>
                </a:clrFrom>
                <a:clrTo>
                  <a:srgbClr val="FFFFFF">
                    <a:alpha val="0"/>
                  </a:srgbClr>
                </a:clrTo>
              </a:clrChange>
            </a:blip>
            <a:stretch>
              <a:fillRect/>
            </a:stretch>
          </p:blipFill>
          <p:spPr>
            <a:xfrm>
              <a:off x="120106" y="1427441"/>
              <a:ext cx="2007870" cy="916927"/>
            </a:xfrm>
            <a:prstGeom prst="rect">
              <a:avLst/>
            </a:prstGeom>
          </p:spPr>
        </p:pic>
      </p:grpSp>
      <p:pic>
        <p:nvPicPr>
          <p:cNvPr id="64" name="Picture 4" descr="Hydrogen combustion engine with technology from Keyou"/>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78797" y="3064865"/>
            <a:ext cx="1492522" cy="1119392"/>
          </a:xfrm>
          <a:prstGeom prst="rect">
            <a:avLst/>
          </a:prstGeom>
          <a:noFill/>
          <a:extLst>
            <a:ext uri="{909E8E84-426E-40DD-AFC4-6F175D3DCCD1}">
              <a14:hiddenFill xmlns:a14="http://schemas.microsoft.com/office/drawing/2010/main">
                <a:solidFill>
                  <a:srgbClr val="FFFFFF"/>
                </a:solidFill>
              </a14:hiddenFill>
            </a:ext>
          </a:extLst>
        </p:spPr>
      </p:pic>
      <p:pic>
        <p:nvPicPr>
          <p:cNvPr id="65" name="Imagen 64"/>
          <p:cNvPicPr>
            <a:picLocks noChangeAspect="1"/>
          </p:cNvPicPr>
          <p:nvPr/>
        </p:nvPicPr>
        <p:blipFill>
          <a:blip r:embed="rId9">
            <a:clrChange>
              <a:clrFrom>
                <a:srgbClr val="F1F3F5"/>
              </a:clrFrom>
              <a:clrTo>
                <a:srgbClr val="F1F3F5">
                  <a:alpha val="0"/>
                </a:srgbClr>
              </a:clrTo>
            </a:clrChange>
          </a:blip>
          <a:stretch>
            <a:fillRect/>
          </a:stretch>
        </p:blipFill>
        <p:spPr>
          <a:xfrm>
            <a:off x="9505177" y="4184257"/>
            <a:ext cx="2173006" cy="1963628"/>
          </a:xfrm>
          <a:prstGeom prst="rect">
            <a:avLst/>
          </a:prstGeom>
        </p:spPr>
      </p:pic>
      <p:sp>
        <p:nvSpPr>
          <p:cNvPr id="3" name="CuadroTexto 2"/>
          <p:cNvSpPr txBox="1"/>
          <p:nvPr/>
        </p:nvSpPr>
        <p:spPr>
          <a:xfrm>
            <a:off x="9282223" y="1096274"/>
            <a:ext cx="2463876" cy="461665"/>
          </a:xfrm>
          <a:prstGeom prst="rect">
            <a:avLst/>
          </a:prstGeom>
          <a:noFill/>
        </p:spPr>
        <p:txBody>
          <a:bodyPr wrap="square">
            <a:spAutoFit/>
          </a:bodyPr>
          <a:lstStyle>
            <a:defPPr>
              <a:defRPr lang="en-US"/>
            </a:defPPr>
            <a:lvl1pPr algn="ctr">
              <a:spcBef>
                <a:spcPts val="200"/>
              </a:spcBef>
              <a:defRPr sz="2400" b="1" kern="1000">
                <a:solidFill>
                  <a:srgbClr val="575761"/>
                </a:solidFill>
                <a:latin typeface="Cambria" panose="02040503050406030204" pitchFamily="18" charset="0"/>
                <a:ea typeface="Cambria" panose="02040503050406030204" pitchFamily="18" charset="0"/>
                <a:cs typeface="Cambria" panose="02040503050406030204" pitchFamily="18" charset="0"/>
              </a:defRPr>
            </a:lvl1pPr>
          </a:lstStyle>
          <a:p>
            <a:r>
              <a:rPr lang="es-EC" dirty="0"/>
              <a:t>H2 </a:t>
            </a:r>
            <a:r>
              <a:rPr lang="es-EC" dirty="0" err="1"/>
              <a:t>Energy</a:t>
            </a:r>
            <a:r>
              <a:rPr lang="es-EC" dirty="0"/>
              <a:t> uses</a:t>
            </a:r>
            <a:endParaRPr lang="en-US" dirty="0"/>
          </a:p>
        </p:txBody>
      </p:sp>
      <p:sp>
        <p:nvSpPr>
          <p:cNvPr id="67" name="CuadroTexto 66"/>
          <p:cNvSpPr txBox="1"/>
          <p:nvPr/>
        </p:nvSpPr>
        <p:spPr>
          <a:xfrm>
            <a:off x="3226538" y="3064865"/>
            <a:ext cx="2728804" cy="461665"/>
          </a:xfrm>
          <a:prstGeom prst="rect">
            <a:avLst/>
          </a:prstGeom>
          <a:noFill/>
        </p:spPr>
        <p:txBody>
          <a:bodyPr wrap="square">
            <a:spAutoFit/>
          </a:bodyPr>
          <a:lstStyle>
            <a:defPPr>
              <a:defRPr lang="en-US"/>
            </a:defPPr>
            <a:lvl1pPr algn="ctr">
              <a:spcBef>
                <a:spcPts val="200"/>
              </a:spcBef>
              <a:defRPr sz="2400" b="1" kern="1000">
                <a:solidFill>
                  <a:srgbClr val="575761"/>
                </a:solidFill>
                <a:latin typeface="Cambria" panose="02040503050406030204" pitchFamily="18" charset="0"/>
                <a:ea typeface="Cambria" panose="02040503050406030204" pitchFamily="18" charset="0"/>
                <a:cs typeface="Cambria" panose="02040503050406030204" pitchFamily="18" charset="0"/>
              </a:defRPr>
            </a:lvl1pPr>
          </a:lstStyle>
          <a:p>
            <a:r>
              <a:rPr lang="es-EC" dirty="0"/>
              <a:t>H2 </a:t>
            </a:r>
            <a:r>
              <a:rPr lang="es-EC" dirty="0" err="1"/>
              <a:t>Production</a:t>
            </a:r>
            <a:endParaRPr lang="en-US" dirty="0"/>
          </a:p>
        </p:txBody>
      </p:sp>
      <p:sp>
        <p:nvSpPr>
          <p:cNvPr id="12" name="CuadroTexto 11">
            <a:extLst>
              <a:ext uri="{FF2B5EF4-FFF2-40B4-BE49-F238E27FC236}">
                <a16:creationId xmlns:a16="http://schemas.microsoft.com/office/drawing/2014/main" id="{9532E87A-D7DA-4CF9-AE0D-CA4084A2E94B}"/>
              </a:ext>
            </a:extLst>
          </p:cNvPr>
          <p:cNvSpPr txBox="1"/>
          <p:nvPr/>
        </p:nvSpPr>
        <p:spPr>
          <a:xfrm>
            <a:off x="202019" y="1171452"/>
            <a:ext cx="9080204" cy="1882567"/>
          </a:xfrm>
          <a:prstGeom prst="rect">
            <a:avLst/>
          </a:prstGeom>
          <a:noFill/>
        </p:spPr>
        <p:txBody>
          <a:bodyPr wrap="square">
            <a:spAutoFit/>
          </a:bodyPr>
          <a:lstStyle>
            <a:defPPr>
              <a:defRPr lang="es-EC"/>
            </a:defPPr>
            <a:lvl1pPr algn="just">
              <a:lnSpc>
                <a:spcPct val="120000"/>
              </a:lnSpc>
              <a:spcBef>
                <a:spcPts val="200"/>
              </a:spcBef>
              <a:spcAft>
                <a:spcPts val="800"/>
              </a:spcAft>
              <a:defRPr kern="1000">
                <a:solidFill>
                  <a:srgbClr val="575761"/>
                </a:solidFill>
                <a:effectLst/>
                <a:latin typeface="Cambria" panose="02040503050406030204" pitchFamily="18" charset="0"/>
                <a:ea typeface="Cambria" panose="02040503050406030204" pitchFamily="18" charset="0"/>
                <a:cs typeface="Cambria" panose="02040503050406030204" pitchFamily="18" charset="0"/>
              </a:defRPr>
            </a:lvl1pPr>
          </a:lstStyle>
          <a:p>
            <a:pPr lvl="0">
              <a:defRPr sz="1800" kern="1000">
                <a:ln>
                  <a:noFill/>
                </a:ln>
                <a:solidFill>
                  <a:srgbClr val="575761"/>
                </a:solidFill>
                <a:effectLst/>
                <a:uLnTx/>
                <a:uFillTx/>
                <a:latin typeface="Cambria" panose="02040503050406030204" pitchFamily="18" charset="0"/>
                <a:ea typeface="Cambria" panose="02040503050406030204" pitchFamily="18" charset="0"/>
              </a:defRPr>
            </a:pPr>
            <a:r>
              <a:rPr lang="en-US" dirty="0" smtClean="0"/>
              <a:t>H2 economy - economy that mainly depends </a:t>
            </a:r>
            <a:r>
              <a:rPr lang="en-US" dirty="0"/>
              <a:t>on </a:t>
            </a:r>
            <a:r>
              <a:rPr lang="en-US" dirty="0" smtClean="0"/>
              <a:t>H2 to supply a major share </a:t>
            </a:r>
            <a:r>
              <a:rPr lang="en-US" dirty="0"/>
              <a:t>of a </a:t>
            </a:r>
            <a:r>
              <a:rPr lang="en-US" dirty="0" smtClean="0"/>
              <a:t>country’s </a:t>
            </a:r>
            <a:r>
              <a:rPr lang="en-US" dirty="0"/>
              <a:t>energy and </a:t>
            </a:r>
            <a:r>
              <a:rPr lang="en-US" dirty="0" smtClean="0"/>
              <a:t>services. </a:t>
            </a:r>
          </a:p>
          <a:p>
            <a:pPr lvl="0">
              <a:defRPr sz="1800" kern="1000">
                <a:ln>
                  <a:noFill/>
                </a:ln>
                <a:solidFill>
                  <a:srgbClr val="575761"/>
                </a:solidFill>
                <a:effectLst/>
                <a:uLnTx/>
                <a:uFillTx/>
                <a:latin typeface="Cambria" panose="02040503050406030204" pitchFamily="18" charset="0"/>
                <a:ea typeface="Cambria" panose="02040503050406030204" pitchFamily="18" charset="0"/>
              </a:defRPr>
            </a:pPr>
            <a:r>
              <a:rPr lang="en-US" dirty="0" smtClean="0"/>
              <a:t>H2 economy can be a reality of different countries if it can be produced at economic and feasible costs, the sources of energy that are needed for its production are local and that its production is done in </a:t>
            </a:r>
            <a:r>
              <a:rPr lang="en-US" dirty="0"/>
              <a:t>an environmental-friendly manner.</a:t>
            </a:r>
            <a:endParaRPr kumimoji="0" lang="en-US" sz="1800" b="0" i="0" u="none" strike="noStrike" kern="1000" cap="none" spc="0" normalizeH="0" baseline="0" dirty="0">
              <a:ln>
                <a:noFill/>
              </a:ln>
              <a:solidFill>
                <a:srgbClr val="57576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81955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20">
            <a:extLst>
              <a:ext uri="{FF2B5EF4-FFF2-40B4-BE49-F238E27FC236}">
                <a16:creationId xmlns:a16="http://schemas.microsoft.com/office/drawing/2014/main" id="{14678543-A159-4266-8002-39857ABF4847}"/>
              </a:ext>
            </a:extLst>
          </p:cNvPr>
          <p:cNvSpPr txBox="1">
            <a:spLocks noGrp="1"/>
          </p:cNvSpPr>
          <p:nvPr>
            <p:ph type="title"/>
          </p:nvPr>
        </p:nvSpPr>
        <p:spPr>
          <a:xfrm>
            <a:off x="3666836" y="437626"/>
            <a:ext cx="7915564" cy="369332"/>
          </a:xfrm>
          <a:prstGeom prst="rect">
            <a:avLst/>
          </a:prstGeom>
          <a:noFill/>
        </p:spPr>
        <p:txBody>
          <a:bodyPr vert="horz" wrap="square" lIns="91440" tIns="45720" rIns="91440" bIns="45720" anchor="ctr">
            <a:spAutoFit/>
          </a:bodyPr>
          <a:lstStyle/>
          <a:p>
            <a:pPr algn="r">
              <a:defRPr sz="2000" b="1">
                <a:solidFill>
                  <a:schemeClr val="accent5">
                    <a:lumMod val="50000"/>
                  </a:schemeClr>
                </a:solidFill>
                <a:latin typeface="HelveticaNeueLT Std Med Cn"/>
              </a:defRPr>
            </a:pPr>
            <a:r>
              <a:rPr lang="es-EC" dirty="0" smtClean="0"/>
              <a:t>Green H2 </a:t>
            </a:r>
            <a:r>
              <a:rPr lang="es-EC" dirty="0" err="1" smtClean="0"/>
              <a:t>opportunities</a:t>
            </a:r>
            <a:r>
              <a:rPr lang="es-EC" dirty="0" smtClean="0"/>
              <a:t> in LAC</a:t>
            </a:r>
            <a:endParaRPr dirty="0"/>
          </a:p>
        </p:txBody>
      </p:sp>
      <p:sp>
        <p:nvSpPr>
          <p:cNvPr id="6" name="CuadroTexto 5">
            <a:extLst>
              <a:ext uri="{FF2B5EF4-FFF2-40B4-BE49-F238E27FC236}">
                <a16:creationId xmlns:a16="http://schemas.microsoft.com/office/drawing/2014/main" id="{34DE8269-0016-471F-BB60-4D4C640377AB}"/>
              </a:ext>
            </a:extLst>
          </p:cNvPr>
          <p:cNvSpPr txBox="1"/>
          <p:nvPr/>
        </p:nvSpPr>
        <p:spPr>
          <a:xfrm>
            <a:off x="2821893" y="5478580"/>
            <a:ext cx="6096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kern="120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pPr>
            <a:r>
              <a:rPr kumimoji="0" sz="14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rPr>
              <a:t>Source: Own elaboration with </a:t>
            </a:r>
            <a:r>
              <a:rPr kumimoji="0" sz="1400" b="0" i="0" u="none" strike="noStrike" kern="1200" cap="none" spc="0" normalizeH="0" baseline="0" noProof="0" dirty="0" err="1">
                <a:ln>
                  <a:noFill/>
                </a:ln>
                <a:solidFill>
                  <a:prstClr val="black"/>
                </a:solidFill>
                <a:effectLst/>
                <a:uLnTx/>
                <a:uFillTx/>
                <a:latin typeface="Calibri" panose="020F0502020204030204" pitchFamily="34" charset="0"/>
                <a:cs typeface="Times New Roman" panose="02020603050405020304" pitchFamily="18" charset="0"/>
              </a:rPr>
              <a:t>SieLAC</a:t>
            </a:r>
            <a:r>
              <a:rPr kumimoji="0" sz="14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rPr>
              <a:t> database.</a:t>
            </a:r>
            <a:endParaRPr kumimoji="0" lang="es-EC"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9532E87A-D7DA-4CF9-AE0D-CA4084A2E94B}"/>
              </a:ext>
            </a:extLst>
          </p:cNvPr>
          <p:cNvSpPr txBox="1"/>
          <p:nvPr/>
        </p:nvSpPr>
        <p:spPr>
          <a:xfrm>
            <a:off x="80227" y="1104134"/>
            <a:ext cx="12111773" cy="757130"/>
          </a:xfrm>
          <a:prstGeom prst="rect">
            <a:avLst/>
          </a:prstGeom>
          <a:noFill/>
        </p:spPr>
        <p:txBody>
          <a:bodyPr wrap="square">
            <a:spAutoFit/>
          </a:bodyPr>
          <a:lstStyle>
            <a:defPPr>
              <a:defRPr lang="es-EC"/>
            </a:defPPr>
            <a:lvl1pPr algn="just">
              <a:lnSpc>
                <a:spcPct val="120000"/>
              </a:lnSpc>
              <a:spcBef>
                <a:spcPts val="200"/>
              </a:spcBef>
              <a:spcAft>
                <a:spcPts val="800"/>
              </a:spcAft>
              <a:defRPr kern="1000">
                <a:solidFill>
                  <a:srgbClr val="575761"/>
                </a:solidFill>
                <a:effectLst/>
                <a:latin typeface="Cambria" panose="02040503050406030204" pitchFamily="18" charset="0"/>
                <a:ea typeface="Cambria" panose="02040503050406030204" pitchFamily="18" charset="0"/>
                <a:cs typeface="Cambria" panose="02040503050406030204" pitchFamily="18" charset="0"/>
              </a:defRPr>
            </a:lvl1pPr>
          </a:lstStyle>
          <a:p>
            <a:pPr lvl="0" algn="ctr">
              <a:defRPr sz="1800" kern="1000">
                <a:ln>
                  <a:noFill/>
                </a:ln>
                <a:solidFill>
                  <a:srgbClr val="575761"/>
                </a:solidFill>
                <a:effectLst/>
                <a:uLnTx/>
                <a:uFillTx/>
                <a:latin typeface="Cambria" panose="02040503050406030204" pitchFamily="18" charset="0"/>
                <a:ea typeface="Cambria" panose="02040503050406030204" pitchFamily="18" charset="0"/>
              </a:defRPr>
            </a:pPr>
            <a:r>
              <a:rPr lang="en-US" dirty="0" smtClean="0"/>
              <a:t>The LAC region </a:t>
            </a:r>
            <a:r>
              <a:rPr lang="en-US" dirty="0"/>
              <a:t>has an enormous amount of renewable resources such as wind, solar, geothermal, and </a:t>
            </a:r>
            <a:r>
              <a:rPr lang="en-US" dirty="0" smtClean="0"/>
              <a:t>hydrological</a:t>
            </a:r>
            <a:r>
              <a:rPr kumimoji="0" sz="1800" b="0" i="0" u="none" strike="noStrike" kern="1000" cap="none" spc="0" normalizeH="0" baseline="0" noProof="0" dirty="0" smtClean="0">
                <a:ln>
                  <a:noFill/>
                </a:ln>
                <a:solidFill>
                  <a:srgbClr val="575761"/>
                </a:solidFill>
                <a:effectLst/>
                <a:uLnTx/>
                <a:uFillTx/>
                <a:latin typeface="Cambria" panose="02040503050406030204" pitchFamily="18" charset="0"/>
                <a:ea typeface="Cambria" panose="02040503050406030204" pitchFamily="18" charset="0"/>
              </a:rPr>
              <a:t>.</a:t>
            </a:r>
            <a:r>
              <a:rPr kumimoji="0" lang="es-EC" sz="1800" b="0" i="0" u="none" strike="noStrike" kern="1000" cap="none" spc="0" normalizeH="0" baseline="0" noProof="0" dirty="0" smtClean="0">
                <a:ln>
                  <a:noFill/>
                </a:ln>
                <a:solidFill>
                  <a:srgbClr val="575761"/>
                </a:solidFill>
                <a:effectLst/>
                <a:uLnTx/>
                <a:uFillTx/>
                <a:latin typeface="Cambria" panose="02040503050406030204" pitchFamily="18" charset="0"/>
                <a:ea typeface="Cambria" panose="02040503050406030204" pitchFamily="18" charset="0"/>
              </a:rPr>
              <a:t> </a:t>
            </a:r>
            <a:r>
              <a:rPr kumimoji="0" lang="en-US" sz="1800" b="0" i="0" u="none" strike="noStrike" kern="1000" cap="none" spc="0" normalizeH="0" baseline="0" dirty="0" smtClean="0">
                <a:ln>
                  <a:noFill/>
                </a:ln>
                <a:solidFill>
                  <a:srgbClr val="575761"/>
                </a:solidFill>
                <a:effectLst/>
                <a:uLnTx/>
                <a:uFillTx/>
                <a:latin typeface="Cambria" panose="02040503050406030204" pitchFamily="18" charset="0"/>
                <a:ea typeface="Cambria" panose="02040503050406030204" pitchFamily="18" charset="0"/>
              </a:rPr>
              <a:t>About 59% of its electricity</a:t>
            </a:r>
            <a:r>
              <a:rPr kumimoji="0" lang="en-US" sz="1800" b="0" i="0" u="none" strike="noStrike" kern="1000" cap="none" spc="0" normalizeH="0" dirty="0" smtClean="0">
                <a:ln>
                  <a:noFill/>
                </a:ln>
                <a:solidFill>
                  <a:srgbClr val="575761"/>
                </a:solidFill>
                <a:effectLst/>
                <a:uLnTx/>
                <a:uFillTx/>
                <a:latin typeface="Cambria" panose="02040503050406030204" pitchFamily="18" charset="0"/>
                <a:ea typeface="Cambria" panose="02040503050406030204" pitchFamily="18" charset="0"/>
              </a:rPr>
              <a:t> generation matrix is from renewable energy sources.</a:t>
            </a:r>
            <a:endParaRPr kumimoji="0" lang="en-US" sz="1800" b="0" i="0" u="none" strike="noStrike" kern="1000" cap="none" spc="0" normalizeH="0" baseline="0" dirty="0">
              <a:ln>
                <a:noFill/>
              </a:ln>
              <a:solidFill>
                <a:srgbClr val="575761"/>
              </a:solidFill>
              <a:effectLst/>
              <a:uLnTx/>
              <a:uFillTx/>
              <a:latin typeface="Cambria" panose="02040503050406030204" pitchFamily="18" charset="0"/>
              <a:ea typeface="Cambria" panose="02040503050406030204" pitchFamily="18" charset="0"/>
            </a:endParaRPr>
          </a:p>
        </p:txBody>
      </p:sp>
      <p:pic>
        <p:nvPicPr>
          <p:cNvPr id="3" name="Imagen 2">
            <a:extLst>
              <a:ext uri="{FF2B5EF4-FFF2-40B4-BE49-F238E27FC236}">
                <a16:creationId xmlns:a16="http://schemas.microsoft.com/office/drawing/2014/main" id="{E8479EED-ABCC-4DB3-AAF9-8A198B531A70}"/>
              </a:ext>
            </a:extLst>
          </p:cNvPr>
          <p:cNvPicPr>
            <a:picLocks noChangeAspect="1"/>
          </p:cNvPicPr>
          <p:nvPr/>
        </p:nvPicPr>
        <p:blipFill>
          <a:blip r:embed="rId3"/>
          <a:stretch>
            <a:fillRect/>
          </a:stretch>
        </p:blipFill>
        <p:spPr>
          <a:xfrm>
            <a:off x="100235" y="1947723"/>
            <a:ext cx="5443316" cy="3592589"/>
          </a:xfrm>
          <a:prstGeom prst="rect">
            <a:avLst/>
          </a:prstGeom>
        </p:spPr>
      </p:pic>
      <p:pic>
        <p:nvPicPr>
          <p:cNvPr id="5" name="Imagen 4">
            <a:extLst>
              <a:ext uri="{FF2B5EF4-FFF2-40B4-BE49-F238E27FC236}">
                <a16:creationId xmlns:a16="http://schemas.microsoft.com/office/drawing/2014/main" id="{02BA78F6-B359-42C3-9E99-32F8EFC7ACB1}"/>
              </a:ext>
            </a:extLst>
          </p:cNvPr>
          <p:cNvPicPr>
            <a:picLocks noChangeAspect="1"/>
          </p:cNvPicPr>
          <p:nvPr/>
        </p:nvPicPr>
        <p:blipFill rotWithShape="1">
          <a:blip r:embed="rId4"/>
          <a:srcRect l="6554" r="5003"/>
          <a:stretch/>
        </p:blipFill>
        <p:spPr>
          <a:xfrm>
            <a:off x="5543550" y="2011436"/>
            <a:ext cx="6568224" cy="3432438"/>
          </a:xfrm>
          <a:prstGeom prst="rect">
            <a:avLst/>
          </a:prstGeom>
        </p:spPr>
      </p:pic>
      <p:sp>
        <p:nvSpPr>
          <p:cNvPr id="7" name="CuadroTexto 6">
            <a:extLst>
              <a:ext uri="{FF2B5EF4-FFF2-40B4-BE49-F238E27FC236}">
                <a16:creationId xmlns:a16="http://schemas.microsoft.com/office/drawing/2014/main" id="{9532E87A-D7DA-4CF9-AE0D-CA4084A2E94B}"/>
              </a:ext>
            </a:extLst>
          </p:cNvPr>
          <p:cNvSpPr txBox="1"/>
          <p:nvPr/>
        </p:nvSpPr>
        <p:spPr>
          <a:xfrm>
            <a:off x="529818" y="5883730"/>
            <a:ext cx="8784302" cy="797013"/>
          </a:xfrm>
          <a:prstGeom prst="rect">
            <a:avLst/>
          </a:prstGeom>
          <a:noFill/>
        </p:spPr>
        <p:txBody>
          <a:bodyPr wrap="square">
            <a:spAutoFit/>
          </a:bodyPr>
          <a:lstStyle>
            <a:defPPr>
              <a:defRPr lang="es-EC"/>
            </a:defPPr>
            <a:lvl1pPr algn="just">
              <a:lnSpc>
                <a:spcPct val="120000"/>
              </a:lnSpc>
              <a:spcBef>
                <a:spcPts val="200"/>
              </a:spcBef>
              <a:spcAft>
                <a:spcPts val="800"/>
              </a:spcAft>
              <a:defRPr kern="1000">
                <a:solidFill>
                  <a:srgbClr val="575761"/>
                </a:solidFill>
                <a:effectLst/>
                <a:latin typeface="Cambria" panose="02040503050406030204" pitchFamily="18" charset="0"/>
                <a:ea typeface="Cambria" panose="02040503050406030204" pitchFamily="18" charset="0"/>
                <a:cs typeface="Cambria" panose="02040503050406030204" pitchFamily="18" charset="0"/>
              </a:defRPr>
            </a:lvl1pPr>
          </a:lstStyle>
          <a:p>
            <a:pPr lvl="0" algn="ctr">
              <a:defRPr sz="1800" kern="1000">
                <a:ln>
                  <a:noFill/>
                </a:ln>
                <a:solidFill>
                  <a:srgbClr val="575761"/>
                </a:solidFill>
                <a:effectLst/>
                <a:uLnTx/>
                <a:uFillTx/>
                <a:latin typeface="Cambria" panose="02040503050406030204" pitchFamily="18" charset="0"/>
                <a:ea typeface="Cambria" panose="02040503050406030204" pitchFamily="18" charset="0"/>
              </a:defRPr>
            </a:pPr>
            <a:r>
              <a:rPr lang="en-US" sz="2000" b="1" dirty="0" smtClean="0">
                <a:solidFill>
                  <a:schemeClr val="tx2">
                    <a:lumMod val="50000"/>
                  </a:schemeClr>
                </a:solidFill>
              </a:rPr>
              <a:t>Countries from the region with high electricity generation from RE sources could focus on developing projects for green H2 production </a:t>
            </a:r>
            <a:endParaRPr kumimoji="0" lang="en-US" sz="2000" b="1" i="0" u="none" strike="noStrike" kern="1000" cap="none" spc="0" normalizeH="0" baseline="0" dirty="0">
              <a:ln>
                <a:noFill/>
              </a:ln>
              <a:solidFill>
                <a:schemeClr val="tx2">
                  <a:lumMod val="50000"/>
                </a:schemeClr>
              </a:solidFill>
              <a:effectLst/>
              <a:uLnTx/>
              <a:uFillTx/>
            </a:endParaRPr>
          </a:p>
        </p:txBody>
      </p:sp>
    </p:spTree>
    <p:extLst>
      <p:ext uri="{BB962C8B-B14F-4D97-AF65-F5344CB8AC3E}">
        <p14:creationId xmlns:p14="http://schemas.microsoft.com/office/powerpoint/2010/main" val="2995496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20">
            <a:extLst>
              <a:ext uri="{FF2B5EF4-FFF2-40B4-BE49-F238E27FC236}">
                <a16:creationId xmlns:a16="http://schemas.microsoft.com/office/drawing/2014/main" id="{14678543-A159-4266-8002-39857ABF4847}"/>
              </a:ext>
            </a:extLst>
          </p:cNvPr>
          <p:cNvSpPr txBox="1">
            <a:spLocks noGrp="1"/>
          </p:cNvSpPr>
          <p:nvPr>
            <p:ph type="title"/>
          </p:nvPr>
        </p:nvSpPr>
        <p:spPr>
          <a:xfrm>
            <a:off x="3666836" y="437626"/>
            <a:ext cx="7915564" cy="369332"/>
          </a:xfrm>
          <a:prstGeom prst="rect">
            <a:avLst/>
          </a:prstGeom>
          <a:noFill/>
        </p:spPr>
        <p:txBody>
          <a:bodyPr vert="horz" wrap="square" lIns="91440" tIns="45720" rIns="91440" bIns="45720" anchor="ctr">
            <a:spAutoFit/>
          </a:bodyPr>
          <a:lstStyle/>
          <a:p>
            <a:pPr algn="r">
              <a:defRPr sz="2000" b="1">
                <a:solidFill>
                  <a:schemeClr val="accent5">
                    <a:lumMod val="50000"/>
                  </a:schemeClr>
                </a:solidFill>
                <a:latin typeface="HelveticaNeueLT Std Med Cn"/>
              </a:defRPr>
            </a:pPr>
            <a:r>
              <a:rPr lang="es-EC" smtClean="0"/>
              <a:t>Green H2 opportunities in LAC</a:t>
            </a:r>
            <a:endParaRPr dirty="0"/>
          </a:p>
        </p:txBody>
      </p:sp>
      <p:graphicFrame>
        <p:nvGraphicFramePr>
          <p:cNvPr id="10" name="Gráfico 9"/>
          <p:cNvGraphicFramePr>
            <a:graphicFrameLocks/>
          </p:cNvGraphicFramePr>
          <p:nvPr>
            <p:extLst>
              <p:ext uri="{D42A27DB-BD31-4B8C-83A1-F6EECF244321}">
                <p14:modId xmlns:p14="http://schemas.microsoft.com/office/powerpoint/2010/main" val="3752244687"/>
              </p:ext>
            </p:extLst>
          </p:nvPr>
        </p:nvGraphicFramePr>
        <p:xfrm>
          <a:off x="144517" y="1454650"/>
          <a:ext cx="6496492" cy="4597492"/>
        </p:xfrm>
        <a:graphic>
          <a:graphicData uri="http://schemas.openxmlformats.org/drawingml/2006/chart">
            <c:chart xmlns:c="http://schemas.openxmlformats.org/drawingml/2006/chart" xmlns:r="http://schemas.openxmlformats.org/officeDocument/2006/relationships" r:id="rId4"/>
          </a:graphicData>
        </a:graphic>
      </p:graphicFrame>
      <p:sp>
        <p:nvSpPr>
          <p:cNvPr id="17" name="CuadroTexto 16">
            <a:extLst>
              <a:ext uri="{FF2B5EF4-FFF2-40B4-BE49-F238E27FC236}">
                <a16:creationId xmlns:a16="http://schemas.microsoft.com/office/drawing/2014/main" id="{34DE8269-0016-471F-BB60-4D4C640377AB}"/>
              </a:ext>
            </a:extLst>
          </p:cNvPr>
          <p:cNvSpPr txBox="1"/>
          <p:nvPr/>
        </p:nvSpPr>
        <p:spPr>
          <a:xfrm>
            <a:off x="3838353" y="6185042"/>
            <a:ext cx="330207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kern="120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pPr>
            <a:r>
              <a:rPr kumimoji="0" sz="1200" b="0" i="0" u="none" strike="noStrike" kern="1200" cap="none" spc="0" normalizeH="0" baseline="0" noProof="0" dirty="0" smtClean="0">
                <a:ln>
                  <a:noFill/>
                </a:ln>
                <a:solidFill>
                  <a:prstClr val="black"/>
                </a:solidFill>
                <a:effectLst/>
                <a:uLnTx/>
                <a:uFillTx/>
                <a:latin typeface="Calibri" panose="020F0502020204030204" pitchFamily="34" charset="0"/>
                <a:cs typeface="Times New Roman" panose="02020603050405020304" pitchFamily="18" charset="0"/>
              </a:rPr>
              <a:t>Source: Own elaboration with </a:t>
            </a:r>
            <a:r>
              <a:rPr kumimoji="0" sz="1200" b="0" i="0" u="none" strike="noStrike" kern="1200" cap="none" spc="0" normalizeH="0" baseline="0" noProof="0" dirty="0" err="1" smtClean="0">
                <a:ln>
                  <a:noFill/>
                </a:ln>
                <a:solidFill>
                  <a:prstClr val="black"/>
                </a:solidFill>
                <a:effectLst/>
                <a:uLnTx/>
                <a:uFillTx/>
                <a:latin typeface="Calibri" panose="020F0502020204030204" pitchFamily="34" charset="0"/>
                <a:cs typeface="Times New Roman" panose="02020603050405020304" pitchFamily="18" charset="0"/>
              </a:rPr>
              <a:t>SieLAC</a:t>
            </a:r>
            <a:r>
              <a:rPr kumimoji="0" sz="1200" b="0" i="0" u="none" strike="noStrike" kern="1200" cap="none" spc="0" normalizeH="0" baseline="0" noProof="0" dirty="0" smtClean="0">
                <a:ln>
                  <a:noFill/>
                </a:ln>
                <a:solidFill>
                  <a:prstClr val="black"/>
                </a:solidFill>
                <a:effectLst/>
                <a:uLnTx/>
                <a:uFillTx/>
                <a:latin typeface="Calibri" panose="020F0502020204030204" pitchFamily="34" charset="0"/>
                <a:cs typeface="Times New Roman" panose="02020603050405020304" pitchFamily="18" charset="0"/>
              </a:rPr>
              <a:t> database.</a:t>
            </a:r>
            <a:endParaRPr kumimoji="0" lang="es-EC" sz="1200" b="0" i="0" u="none" strike="noStrike" kern="1200" cap="none" spc="0" normalizeH="0" baseline="0" noProof="0" dirty="0">
              <a:ln>
                <a:noFill/>
              </a:ln>
              <a:solidFill>
                <a:prstClr val="black"/>
              </a:solidFill>
              <a:effectLst/>
              <a:uLnTx/>
              <a:uFillTx/>
              <a:latin typeface="Calibri" panose="020F0502020204030204"/>
            </a:endParaRPr>
          </a:p>
        </p:txBody>
      </p:sp>
      <p:grpSp>
        <p:nvGrpSpPr>
          <p:cNvPr id="23" name="Grupo 22"/>
          <p:cNvGrpSpPr/>
          <p:nvPr/>
        </p:nvGrpSpPr>
        <p:grpSpPr>
          <a:xfrm>
            <a:off x="6786553" y="821216"/>
            <a:ext cx="5293721" cy="5409542"/>
            <a:chOff x="6786553" y="778684"/>
            <a:chExt cx="5293721" cy="5409542"/>
          </a:xfrm>
        </p:grpSpPr>
        <p:sp>
          <p:nvSpPr>
            <p:cNvPr id="16" name="Rectángulo 15"/>
            <p:cNvSpPr/>
            <p:nvPr/>
          </p:nvSpPr>
          <p:spPr>
            <a:xfrm>
              <a:off x="6786553" y="778684"/>
              <a:ext cx="5293721" cy="461665"/>
            </a:xfrm>
            <a:prstGeom prst="rect">
              <a:avLst/>
            </a:prstGeom>
            <a:noFill/>
          </p:spPr>
          <p:txBody>
            <a:bodyPr wrap="square">
              <a:spAutoFit/>
            </a:bodyPr>
            <a:lstStyle/>
            <a:p>
              <a:pPr algn="ctr">
                <a:spcBef>
                  <a:spcPts val="200"/>
                </a:spcBef>
              </a:pPr>
              <a:r>
                <a:rPr lang="en-US" sz="2400" b="1" kern="1000" dirty="0">
                  <a:solidFill>
                    <a:srgbClr val="575761"/>
                  </a:solidFill>
                  <a:latin typeface="Cambria" panose="02040503050406030204" pitchFamily="18" charset="0"/>
                  <a:ea typeface="Cambria" panose="02040503050406030204" pitchFamily="18" charset="0"/>
                  <a:cs typeface="Cambria" panose="02040503050406030204" pitchFamily="18" charset="0"/>
                </a:rPr>
                <a:t>Installed capacity in 2019 (MW)</a:t>
              </a:r>
            </a:p>
          </p:txBody>
        </p:sp>
        <p:grpSp>
          <p:nvGrpSpPr>
            <p:cNvPr id="22" name="Grupo 21"/>
            <p:cNvGrpSpPr/>
            <p:nvPr/>
          </p:nvGrpSpPr>
          <p:grpSpPr>
            <a:xfrm>
              <a:off x="6972789" y="1288172"/>
              <a:ext cx="5016086" cy="4900054"/>
              <a:chOff x="6972789" y="1288172"/>
              <a:chExt cx="5016086" cy="4900054"/>
            </a:xfrm>
          </p:grpSpPr>
          <p:grpSp>
            <p:nvGrpSpPr>
              <p:cNvPr id="18" name="Grupo 17"/>
              <p:cNvGrpSpPr/>
              <p:nvPr/>
            </p:nvGrpSpPr>
            <p:grpSpPr>
              <a:xfrm>
                <a:off x="6972789" y="1288172"/>
                <a:ext cx="5016086" cy="4689663"/>
                <a:chOff x="6972789" y="1394500"/>
                <a:chExt cx="5016086" cy="4689663"/>
              </a:xfrm>
            </p:grpSpPr>
            <p:graphicFrame>
              <p:nvGraphicFramePr>
                <p:cNvPr id="11" name="Gráfico 10"/>
                <p:cNvGraphicFramePr>
                  <a:graphicFrameLocks/>
                </p:cNvGraphicFramePr>
                <p:nvPr>
                  <p:extLst>
                    <p:ext uri="{D42A27DB-BD31-4B8C-83A1-F6EECF244321}">
                      <p14:modId xmlns:p14="http://schemas.microsoft.com/office/powerpoint/2010/main" val="1081314121"/>
                    </p:ext>
                  </p:extLst>
                </p:nvPr>
              </p:nvGraphicFramePr>
              <p:xfrm>
                <a:off x="6983968" y="1408758"/>
                <a:ext cx="2460625" cy="22884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áfico 11"/>
                <p:cNvGraphicFramePr>
                  <a:graphicFrameLocks/>
                </p:cNvGraphicFramePr>
                <p:nvPr>
                  <p:extLst>
                    <p:ext uri="{D42A27DB-BD31-4B8C-83A1-F6EECF244321}">
                      <p14:modId xmlns:p14="http://schemas.microsoft.com/office/powerpoint/2010/main" val="4062257580"/>
                    </p:ext>
                  </p:extLst>
                </p:nvPr>
              </p:nvGraphicFramePr>
              <p:xfrm>
                <a:off x="6972789" y="3795702"/>
                <a:ext cx="2460625" cy="22884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Gráfico 12"/>
                <p:cNvGraphicFramePr>
                  <a:graphicFrameLocks/>
                </p:cNvGraphicFramePr>
                <p:nvPr>
                  <p:extLst>
                    <p:ext uri="{D42A27DB-BD31-4B8C-83A1-F6EECF244321}">
                      <p14:modId xmlns:p14="http://schemas.microsoft.com/office/powerpoint/2010/main" val="3628420771"/>
                    </p:ext>
                  </p:extLst>
                </p:nvPr>
              </p:nvGraphicFramePr>
              <p:xfrm>
                <a:off x="9444593" y="1394500"/>
                <a:ext cx="2460625" cy="2274858"/>
              </p:xfrm>
              <a:graphic>
                <a:graphicData uri="http://schemas.openxmlformats.org/drawingml/2006/chart">
                  <c:chart xmlns:c="http://schemas.openxmlformats.org/drawingml/2006/chart" xmlns:r="http://schemas.openxmlformats.org/officeDocument/2006/relationships" r:id="rId7"/>
                </a:graphicData>
              </a:graphic>
            </p:graphicFrame>
            <p:pic>
              <p:nvPicPr>
                <p:cNvPr id="4" name="Imagen 3"/>
                <p:cNvPicPr>
                  <a:picLocks noChangeAspect="1"/>
                </p:cNvPicPr>
                <p:nvPr/>
              </p:nvPicPr>
              <p:blipFill rotWithShape="1">
                <a:blip r:embed="rId8"/>
                <a:srcRect l="25075" t="63096" r="13194"/>
                <a:stretch/>
              </p:blipFill>
              <p:spPr>
                <a:xfrm>
                  <a:off x="9463714" y="3795702"/>
                  <a:ext cx="2525161" cy="2260600"/>
                </a:xfrm>
                <a:prstGeom prst="rect">
                  <a:avLst/>
                </a:prstGeom>
              </p:spPr>
            </p:pic>
          </p:grpSp>
          <p:sp>
            <p:nvSpPr>
              <p:cNvPr id="19" name="Rectángulo 18"/>
              <p:cNvSpPr/>
              <p:nvPr/>
            </p:nvSpPr>
            <p:spPr>
              <a:xfrm>
                <a:off x="7791426" y="3384064"/>
                <a:ext cx="926857" cy="369332"/>
              </a:xfrm>
              <a:prstGeom prst="rect">
                <a:avLst/>
              </a:prstGeom>
            </p:spPr>
            <p:txBody>
              <a:bodyPr wrap="none">
                <a:spAutoFit/>
              </a:bodyPr>
              <a:lstStyle/>
              <a:p>
                <a:r>
                  <a:rPr lang="en-US" dirty="0" smtClean="0">
                    <a:solidFill>
                      <a:schemeClr val="tx2">
                        <a:lumMod val="50000"/>
                      </a:schemeClr>
                    </a:solidFill>
                    <a:latin typeface="Calibri" panose="020F0502020204030204" pitchFamily="34" charset="0"/>
                  </a:rPr>
                  <a:t>87%</a:t>
                </a:r>
                <a:r>
                  <a:rPr lang="en-US" dirty="0" smtClean="0">
                    <a:solidFill>
                      <a:schemeClr val="tx2">
                        <a:lumMod val="50000"/>
                      </a:schemeClr>
                    </a:solidFill>
                  </a:rPr>
                  <a:t>  RE</a:t>
                </a:r>
                <a:endParaRPr lang="en-US" dirty="0">
                  <a:solidFill>
                    <a:schemeClr val="tx2">
                      <a:lumMod val="50000"/>
                    </a:schemeClr>
                  </a:solidFill>
                </a:endParaRPr>
              </a:p>
            </p:txBody>
          </p:sp>
          <p:sp>
            <p:nvSpPr>
              <p:cNvPr id="20" name="Rectángulo 19"/>
              <p:cNvSpPr/>
              <p:nvPr/>
            </p:nvSpPr>
            <p:spPr>
              <a:xfrm>
                <a:off x="10256771" y="3376115"/>
                <a:ext cx="873957" cy="369332"/>
              </a:xfrm>
              <a:prstGeom prst="rect">
                <a:avLst/>
              </a:prstGeom>
            </p:spPr>
            <p:txBody>
              <a:bodyPr wrap="none">
                <a:spAutoFit/>
              </a:bodyPr>
              <a:lstStyle/>
              <a:p>
                <a:r>
                  <a:rPr lang="en-US" dirty="0" smtClean="0">
                    <a:solidFill>
                      <a:schemeClr val="tx2">
                        <a:lumMod val="50000"/>
                      </a:schemeClr>
                    </a:solidFill>
                    <a:latin typeface="Calibri" panose="020F0502020204030204" pitchFamily="34" charset="0"/>
                  </a:rPr>
                  <a:t>76%</a:t>
                </a:r>
                <a:r>
                  <a:rPr lang="en-US" dirty="0" smtClean="0">
                    <a:solidFill>
                      <a:schemeClr val="tx2">
                        <a:lumMod val="50000"/>
                      </a:schemeClr>
                    </a:solidFill>
                  </a:rPr>
                  <a:t> RE</a:t>
                </a:r>
                <a:endParaRPr lang="en-US" dirty="0">
                  <a:solidFill>
                    <a:schemeClr val="tx2">
                      <a:lumMod val="50000"/>
                    </a:schemeClr>
                  </a:solidFill>
                </a:endParaRPr>
              </a:p>
            </p:txBody>
          </p:sp>
          <p:sp>
            <p:nvSpPr>
              <p:cNvPr id="21" name="Rectángulo 20"/>
              <p:cNvSpPr/>
              <p:nvPr/>
            </p:nvSpPr>
            <p:spPr>
              <a:xfrm>
                <a:off x="7759267" y="5818894"/>
                <a:ext cx="1165704" cy="369332"/>
              </a:xfrm>
              <a:prstGeom prst="rect">
                <a:avLst/>
              </a:prstGeom>
            </p:spPr>
            <p:txBody>
              <a:bodyPr wrap="none">
                <a:spAutoFit/>
              </a:bodyPr>
              <a:lstStyle/>
              <a:p>
                <a:r>
                  <a:rPr lang="en-US" dirty="0" smtClean="0">
                    <a:solidFill>
                      <a:schemeClr val="tx2">
                        <a:lumMod val="50000"/>
                      </a:schemeClr>
                    </a:solidFill>
                    <a:latin typeface="Calibri" panose="020F0502020204030204" pitchFamily="34" charset="0"/>
                  </a:rPr>
                  <a:t>99.99%</a:t>
                </a:r>
                <a:r>
                  <a:rPr lang="en-US" dirty="0" smtClean="0">
                    <a:solidFill>
                      <a:schemeClr val="tx2">
                        <a:lumMod val="50000"/>
                      </a:schemeClr>
                    </a:solidFill>
                  </a:rPr>
                  <a:t> RE</a:t>
                </a:r>
                <a:endParaRPr lang="en-US" dirty="0">
                  <a:solidFill>
                    <a:schemeClr val="tx2">
                      <a:lumMod val="50000"/>
                    </a:schemeClr>
                  </a:solidFill>
                </a:endParaRPr>
              </a:p>
            </p:txBody>
          </p:sp>
        </p:grpSp>
      </p:grpSp>
    </p:spTree>
    <p:extLst>
      <p:ext uri="{BB962C8B-B14F-4D97-AF65-F5344CB8AC3E}">
        <p14:creationId xmlns:p14="http://schemas.microsoft.com/office/powerpoint/2010/main" val="3316097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E1BB1597-9448-40CE-868B-2EB1A4E05459}"/>
              </a:ext>
            </a:extLst>
          </p:cNvPr>
          <p:cNvSpPr txBox="1"/>
          <p:nvPr/>
        </p:nvSpPr>
        <p:spPr>
          <a:xfrm>
            <a:off x="6979583" y="393416"/>
            <a:ext cx="4464424" cy="369332"/>
          </a:xfrm>
          <a:prstGeom prst="rect">
            <a:avLst/>
          </a:prstGeom>
          <a:noFill/>
        </p:spPr>
        <p:txBody>
          <a:bodyPr vert="horz" wrap="square" lIns="91440" tIns="45720" rIns="91440" bIns="45720" anchor="ctr">
            <a:spAutoFit/>
          </a:bodyPr>
          <a:lstStyle>
            <a:defPPr>
              <a:defRPr lang="es-ES_tradnl"/>
            </a:defPPr>
            <a:lvl1pPr algn="r">
              <a:lnSpc>
                <a:spcPct val="90000"/>
              </a:lnSpc>
              <a:spcBef>
                <a:spcPct val="0"/>
              </a:spcBef>
              <a:buNone/>
              <a:defRPr sz="2000" b="1">
                <a:solidFill>
                  <a:schemeClr val="accent5">
                    <a:lumMod val="50000"/>
                  </a:schemeClr>
                </a:solidFill>
                <a:latin typeface="HelveticaNeueLT Std Med Cn"/>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sz="2000" b="1" kern="1200">
                <a:ln>
                  <a:noFill/>
                </a:ln>
                <a:solidFill>
                  <a:srgbClr val="5B9BD5">
                    <a:lumMod val="50000"/>
                  </a:srgbClr>
                </a:solidFill>
                <a:effectLst/>
                <a:uLnTx/>
                <a:uFillTx/>
                <a:latin typeface="HelveticaNeueLT Std Med Cn"/>
                <a:ea typeface="+mj-ea"/>
                <a:cs typeface="+mj-cs"/>
              </a:defRPr>
            </a:pPr>
            <a:r>
              <a:rPr kumimoji="0" lang="es-EC" sz="2000" b="1" i="0" u="none" strike="noStrike" kern="1200" cap="none" spc="0" normalizeH="0" baseline="0" noProof="0" dirty="0" err="1" smtClean="0">
                <a:ln>
                  <a:noFill/>
                </a:ln>
                <a:solidFill>
                  <a:srgbClr val="5B9BD5">
                    <a:lumMod val="50000"/>
                  </a:srgbClr>
                </a:solidFill>
                <a:effectLst/>
                <a:uLnTx/>
                <a:uFillTx/>
                <a:latin typeface="HelveticaNeueLT Std Med Cn"/>
                <a:ea typeface="+mj-ea"/>
                <a:cs typeface="+mj-cs"/>
              </a:rPr>
              <a:t>The</a:t>
            </a:r>
            <a:r>
              <a:rPr kumimoji="0" lang="es-EC" sz="2000" b="1" i="0" u="none" strike="noStrike" kern="1200" cap="none" spc="0" normalizeH="0" baseline="0" noProof="0" dirty="0" smtClean="0">
                <a:ln>
                  <a:noFill/>
                </a:ln>
                <a:solidFill>
                  <a:srgbClr val="5B9BD5">
                    <a:lumMod val="50000"/>
                  </a:srgbClr>
                </a:solidFill>
                <a:effectLst/>
                <a:uLnTx/>
                <a:uFillTx/>
                <a:latin typeface="HelveticaNeueLT Std Med Cn"/>
                <a:ea typeface="+mj-ea"/>
                <a:cs typeface="+mj-cs"/>
              </a:rPr>
              <a:t> case of Chile</a:t>
            </a:r>
            <a:endParaRPr kumimoji="0" lang="en-US" sz="2000" b="1" i="0" u="none" strike="noStrike" kern="1200" cap="none" spc="0" normalizeH="0" baseline="0" noProof="0" dirty="0">
              <a:ln>
                <a:noFill/>
              </a:ln>
              <a:solidFill>
                <a:srgbClr val="5B9BD5">
                  <a:lumMod val="50000"/>
                </a:srgbClr>
              </a:solidFill>
              <a:effectLst/>
              <a:uLnTx/>
              <a:uFillTx/>
              <a:latin typeface="HelveticaNeueLT Std Med Cn"/>
              <a:ea typeface="+mj-ea"/>
              <a:cs typeface="+mj-cs"/>
            </a:endParaRPr>
          </a:p>
        </p:txBody>
      </p:sp>
      <p:pic>
        <p:nvPicPr>
          <p:cNvPr id="2" name="Imagen 1"/>
          <p:cNvPicPr>
            <a:picLocks noChangeAspect="1"/>
          </p:cNvPicPr>
          <p:nvPr/>
        </p:nvPicPr>
        <p:blipFill>
          <a:blip r:embed="rId4"/>
          <a:stretch>
            <a:fillRect/>
          </a:stretch>
        </p:blipFill>
        <p:spPr>
          <a:xfrm>
            <a:off x="251883" y="1990214"/>
            <a:ext cx="4647755" cy="2481223"/>
          </a:xfrm>
          <a:prstGeom prst="rect">
            <a:avLst/>
          </a:prstGeom>
        </p:spPr>
      </p:pic>
      <p:sp>
        <p:nvSpPr>
          <p:cNvPr id="18" name="CuadroTexto 17">
            <a:extLst>
              <a:ext uri="{FF2B5EF4-FFF2-40B4-BE49-F238E27FC236}">
                <a16:creationId xmlns:a16="http://schemas.microsoft.com/office/drawing/2014/main" id="{10BBF897-94E6-43C2-BCEB-460D90B7ACB5}"/>
              </a:ext>
            </a:extLst>
          </p:cNvPr>
          <p:cNvSpPr txBox="1"/>
          <p:nvPr/>
        </p:nvSpPr>
        <p:spPr>
          <a:xfrm>
            <a:off x="6088713" y="959053"/>
            <a:ext cx="4754158" cy="461665"/>
          </a:xfrm>
          <a:prstGeom prst="rect">
            <a:avLst/>
          </a:prstGeom>
          <a:noFill/>
        </p:spPr>
        <p:txBody>
          <a:bodyPr wrap="square">
            <a:spAutoFit/>
          </a:bodyPr>
          <a:lstStyle>
            <a:defPPr>
              <a:defRPr lang="es-EC"/>
            </a:defPPr>
            <a:lvl1pPr algn="just">
              <a:lnSpc>
                <a:spcPct val="120000"/>
              </a:lnSpc>
              <a:spcBef>
                <a:spcPts val="200"/>
              </a:spcBef>
              <a:spcAft>
                <a:spcPts val="800"/>
              </a:spcAft>
              <a:defRPr sz="2000" kern="1000">
                <a:solidFill>
                  <a:srgbClr val="575761"/>
                </a:solidFill>
                <a:effectLst/>
                <a:latin typeface="Cambria" panose="02040503050406030204" pitchFamily="18" charset="0"/>
                <a:ea typeface="Cambria" panose="02040503050406030204" pitchFamily="18" charset="0"/>
                <a:cs typeface="Cambria" panose="02040503050406030204" pitchFamily="18" charset="0"/>
              </a:defRPr>
            </a:lvl1pPr>
          </a:lstStyle>
          <a:p>
            <a:pPr marL="0" marR="0" lvl="0" indent="0" algn="ctr" defTabSz="914400" rtl="0" eaLnBrk="1" fontAlgn="auto" latinLnBrk="0" hangingPunct="1">
              <a:lnSpc>
                <a:spcPct val="100000"/>
              </a:lnSpc>
              <a:spcBef>
                <a:spcPts val="200"/>
              </a:spcBef>
              <a:spcAft>
                <a:spcPts val="0"/>
              </a:spcAft>
              <a:buClrTx/>
              <a:buSzTx/>
              <a:buFontTx/>
              <a:buNone/>
              <a:tabLst/>
              <a:defRPr/>
            </a:pPr>
            <a:r>
              <a:rPr kumimoji="0" lang="es-EC" sz="2400" b="1" i="0" u="none" strike="noStrike" kern="1000" cap="none" spc="0" normalizeH="0" baseline="0" noProof="0" dirty="0" err="1" smtClean="0">
                <a:ln>
                  <a:noFill/>
                </a:ln>
                <a:solidFill>
                  <a:srgbClr val="575761"/>
                </a:solidFill>
                <a:effectLst/>
                <a:uLnTx/>
                <a:uFillTx/>
                <a:latin typeface="Cambria" panose="02040503050406030204" pitchFamily="18" charset="0"/>
                <a:ea typeface="Cambria" panose="02040503050406030204" pitchFamily="18" charset="0"/>
              </a:rPr>
              <a:t>Projects</a:t>
            </a:r>
            <a:endParaRPr kumimoji="0" lang="en-US" sz="2400" b="1" i="0" u="none" strike="noStrike" kern="1000" cap="none" spc="0" normalizeH="0" baseline="0" noProof="0" dirty="0">
              <a:ln>
                <a:noFill/>
              </a:ln>
              <a:solidFill>
                <a:srgbClr val="575761"/>
              </a:solidFill>
              <a:effectLst/>
              <a:uLnTx/>
              <a:uFillTx/>
              <a:latin typeface="Cambria" panose="02040503050406030204" pitchFamily="18" charset="0"/>
              <a:ea typeface="Cambria" panose="02040503050406030204" pitchFamily="18" charset="0"/>
            </a:endParaRPr>
          </a:p>
        </p:txBody>
      </p:sp>
      <p:pic>
        <p:nvPicPr>
          <p:cNvPr id="3" name="Imagen 2"/>
          <p:cNvPicPr>
            <a:picLocks noChangeAspect="1"/>
          </p:cNvPicPr>
          <p:nvPr/>
        </p:nvPicPr>
        <p:blipFill>
          <a:blip r:embed="rId5"/>
          <a:stretch>
            <a:fillRect/>
          </a:stretch>
        </p:blipFill>
        <p:spPr>
          <a:xfrm>
            <a:off x="6062269" y="2550514"/>
            <a:ext cx="3006307" cy="1681789"/>
          </a:xfrm>
          <a:prstGeom prst="rect">
            <a:avLst/>
          </a:prstGeom>
        </p:spPr>
      </p:pic>
      <p:pic>
        <p:nvPicPr>
          <p:cNvPr id="6" name="Imagen 5"/>
          <p:cNvPicPr>
            <a:picLocks noChangeAspect="1"/>
          </p:cNvPicPr>
          <p:nvPr/>
        </p:nvPicPr>
        <p:blipFill>
          <a:blip r:embed="rId6"/>
          <a:stretch>
            <a:fillRect/>
          </a:stretch>
        </p:blipFill>
        <p:spPr>
          <a:xfrm>
            <a:off x="9338192" y="3539800"/>
            <a:ext cx="2277740" cy="895911"/>
          </a:xfrm>
          <a:prstGeom prst="rect">
            <a:avLst/>
          </a:prstGeom>
        </p:spPr>
      </p:pic>
      <p:sp>
        <p:nvSpPr>
          <p:cNvPr id="7" name="Rectángulo 6"/>
          <p:cNvSpPr/>
          <p:nvPr/>
        </p:nvSpPr>
        <p:spPr>
          <a:xfrm>
            <a:off x="6088713" y="4624264"/>
            <a:ext cx="5527219" cy="1015663"/>
          </a:xfrm>
          <a:prstGeom prst="rect">
            <a:avLst/>
          </a:prstGeom>
        </p:spPr>
        <p:txBody>
          <a:bodyPr wrap="square">
            <a:spAutoFit/>
          </a:bodyPr>
          <a:lstStyle/>
          <a:p>
            <a:pPr algn="just"/>
            <a:r>
              <a:rPr lang="en-US" sz="2000" kern="1000" dirty="0">
                <a:solidFill>
                  <a:srgbClr val="575761"/>
                </a:solidFill>
                <a:latin typeface="Cambria" panose="02040503050406030204" pitchFamily="18" charset="0"/>
                <a:ea typeface="Cambria" panose="02040503050406030204" pitchFamily="18" charset="0"/>
                <a:cs typeface="Cambria" panose="02040503050406030204" pitchFamily="18" charset="0"/>
              </a:rPr>
              <a:t>Highly</a:t>
            </a:r>
            <a:r>
              <a:rPr lang="en-US" dirty="0"/>
              <a:t> </a:t>
            </a:r>
            <a:r>
              <a:rPr lang="en-US" sz="2000" kern="1000" dirty="0">
                <a:solidFill>
                  <a:srgbClr val="575761"/>
                </a:solidFill>
                <a:latin typeface="Cambria" panose="02040503050406030204" pitchFamily="18" charset="0"/>
                <a:ea typeface="Cambria" panose="02040503050406030204" pitchFamily="18" charset="0"/>
                <a:cs typeface="Cambria" panose="02040503050406030204" pitchFamily="18" charset="0"/>
              </a:rPr>
              <a:t>Innovative Fuels (HIF</a:t>
            </a:r>
            <a:r>
              <a:rPr lang="en-US" sz="2000" kern="1000" dirty="0" smtClean="0">
                <a:solidFill>
                  <a:srgbClr val="575761"/>
                </a:solidFill>
                <a:latin typeface="Cambria" panose="02040503050406030204" pitchFamily="18" charset="0"/>
                <a:ea typeface="Cambria" panose="02040503050406030204" pitchFamily="18" charset="0"/>
                <a:cs typeface="Cambria" panose="02040503050406030204" pitchFamily="18" charset="0"/>
              </a:rPr>
              <a:t>) project in Chile, to produce synthetic fuel using green H2 and CO2 capture.</a:t>
            </a:r>
            <a:endParaRPr lang="en-US" sz="2000" kern="1000" dirty="0">
              <a:solidFill>
                <a:srgbClr val="575761"/>
              </a:solidFill>
              <a:latin typeface="Cambria" panose="02040503050406030204" pitchFamily="18" charset="0"/>
              <a:ea typeface="Cambria" panose="02040503050406030204" pitchFamily="18" charset="0"/>
              <a:cs typeface="Cambria" panose="02040503050406030204" pitchFamily="18" charset="0"/>
            </a:endParaRPr>
          </a:p>
        </p:txBody>
      </p:sp>
      <p:sp>
        <p:nvSpPr>
          <p:cNvPr id="8" name="Rectángulo 7"/>
          <p:cNvSpPr/>
          <p:nvPr/>
        </p:nvSpPr>
        <p:spPr>
          <a:xfrm>
            <a:off x="5932600" y="1444056"/>
            <a:ext cx="5656888" cy="1015663"/>
          </a:xfrm>
          <a:prstGeom prst="rect">
            <a:avLst/>
          </a:prstGeom>
        </p:spPr>
        <p:txBody>
          <a:bodyPr wrap="square">
            <a:spAutoFit/>
          </a:bodyPr>
          <a:lstStyle/>
          <a:p>
            <a:pPr algn="just"/>
            <a:r>
              <a:rPr lang="en-US" sz="2000" kern="1000" dirty="0" smtClean="0">
                <a:solidFill>
                  <a:srgbClr val="575761"/>
                </a:solidFill>
                <a:latin typeface="Cambria" panose="02040503050406030204" pitchFamily="18" charset="0"/>
                <a:ea typeface="Cambria" panose="02040503050406030204" pitchFamily="18" charset="0"/>
                <a:cs typeface="Cambria" panose="02040503050406030204" pitchFamily="18" charset="0"/>
              </a:rPr>
              <a:t>The </a:t>
            </a:r>
            <a:r>
              <a:rPr lang="en-US" sz="2000" kern="1000" dirty="0" err="1" smtClean="0">
                <a:solidFill>
                  <a:srgbClr val="575761"/>
                </a:solidFill>
                <a:latin typeface="Cambria" panose="02040503050406030204" pitchFamily="18" charset="0"/>
                <a:ea typeface="Cambria" panose="02040503050406030204" pitchFamily="18" charset="0"/>
                <a:cs typeface="Cambria" panose="02040503050406030204" pitchFamily="18" charset="0"/>
              </a:rPr>
              <a:t>HyEx</a:t>
            </a:r>
            <a:r>
              <a:rPr lang="en-US" sz="2000" kern="1000" dirty="0" smtClean="0">
                <a:solidFill>
                  <a:srgbClr val="575761"/>
                </a:solidFill>
                <a:latin typeface="Cambria" panose="02040503050406030204" pitchFamily="18" charset="0"/>
                <a:ea typeface="Cambria" panose="02040503050406030204" pitchFamily="18" charset="0"/>
                <a:cs typeface="Cambria" panose="02040503050406030204" pitchFamily="18" charset="0"/>
              </a:rPr>
              <a:t> project intends to use green H2 to </a:t>
            </a:r>
            <a:r>
              <a:rPr lang="en-US" sz="2000" kern="1000" dirty="0">
                <a:solidFill>
                  <a:srgbClr val="575761"/>
                </a:solidFill>
                <a:latin typeface="Cambria" panose="02040503050406030204" pitchFamily="18" charset="0"/>
                <a:ea typeface="Cambria" panose="02040503050406030204" pitchFamily="18" charset="0"/>
                <a:cs typeface="Cambria" panose="02040503050406030204" pitchFamily="18" charset="0"/>
              </a:rPr>
              <a:t>make ammonia for </a:t>
            </a:r>
            <a:r>
              <a:rPr lang="en-US" sz="2000" kern="1000" dirty="0" err="1" smtClean="0">
                <a:solidFill>
                  <a:srgbClr val="575761"/>
                </a:solidFill>
                <a:latin typeface="Cambria" panose="02040503050406030204" pitchFamily="18" charset="0"/>
                <a:ea typeface="Cambria" panose="02040503050406030204" pitchFamily="18" charset="0"/>
                <a:cs typeface="Cambria" panose="02040503050406030204" pitchFamily="18" charset="0"/>
              </a:rPr>
              <a:t>Enaex's</a:t>
            </a:r>
            <a:r>
              <a:rPr lang="en-US" sz="2000" kern="1000" dirty="0">
                <a:solidFill>
                  <a:srgbClr val="575761"/>
                </a:solidFill>
                <a:latin typeface="Cambria" panose="02040503050406030204" pitchFamily="18" charset="0"/>
                <a:ea typeface="Cambria" panose="02040503050406030204" pitchFamily="18" charset="0"/>
                <a:cs typeface="Cambria" panose="02040503050406030204" pitchFamily="18" charset="0"/>
              </a:rPr>
              <a:t> </a:t>
            </a:r>
            <a:r>
              <a:rPr lang="en-US" sz="2000" kern="1000" dirty="0" smtClean="0">
                <a:solidFill>
                  <a:srgbClr val="575761"/>
                </a:solidFill>
                <a:latin typeface="Cambria" panose="02040503050406030204" pitchFamily="18" charset="0"/>
                <a:ea typeface="Cambria" panose="02040503050406030204" pitchFamily="18" charset="0"/>
                <a:cs typeface="Cambria" panose="02040503050406030204" pitchFamily="18" charset="0"/>
              </a:rPr>
              <a:t>(a local </a:t>
            </a:r>
            <a:r>
              <a:rPr lang="en-US" sz="2000" kern="1000" dirty="0">
                <a:solidFill>
                  <a:srgbClr val="575761"/>
                </a:solidFill>
                <a:latin typeface="Cambria" panose="02040503050406030204" pitchFamily="18" charset="0"/>
                <a:ea typeface="Cambria" panose="02040503050406030204" pitchFamily="18" charset="0"/>
                <a:cs typeface="Cambria" panose="02040503050406030204" pitchFamily="18" charset="0"/>
              </a:rPr>
              <a:t>mining explosives </a:t>
            </a:r>
            <a:r>
              <a:rPr lang="en-US" sz="2000" kern="1000" dirty="0" smtClean="0">
                <a:solidFill>
                  <a:srgbClr val="575761"/>
                </a:solidFill>
                <a:latin typeface="Cambria" panose="02040503050406030204" pitchFamily="18" charset="0"/>
                <a:ea typeface="Cambria" panose="02040503050406030204" pitchFamily="18" charset="0"/>
                <a:cs typeface="Cambria" panose="02040503050406030204" pitchFamily="18" charset="0"/>
              </a:rPr>
              <a:t>manufacturer) </a:t>
            </a:r>
            <a:r>
              <a:rPr lang="en-US" sz="2000" kern="1000" dirty="0">
                <a:solidFill>
                  <a:srgbClr val="575761"/>
                </a:solidFill>
                <a:latin typeface="Cambria" panose="02040503050406030204" pitchFamily="18" charset="0"/>
                <a:ea typeface="Cambria" panose="02040503050406030204" pitchFamily="18" charset="0"/>
                <a:cs typeface="Cambria" panose="02040503050406030204" pitchFamily="18" charset="0"/>
              </a:rPr>
              <a:t>production of ammonium </a:t>
            </a:r>
            <a:r>
              <a:rPr lang="en-US" sz="2000" kern="1000" dirty="0" smtClean="0">
                <a:solidFill>
                  <a:srgbClr val="575761"/>
                </a:solidFill>
                <a:latin typeface="Cambria" panose="02040503050406030204" pitchFamily="18" charset="0"/>
                <a:ea typeface="Cambria" panose="02040503050406030204" pitchFamily="18" charset="0"/>
                <a:cs typeface="Cambria" panose="02040503050406030204" pitchFamily="18" charset="0"/>
              </a:rPr>
              <a:t>nitrate.</a:t>
            </a:r>
            <a:endParaRPr lang="en-US" sz="2000" kern="1000" dirty="0">
              <a:solidFill>
                <a:srgbClr val="575761"/>
              </a:solidFill>
              <a:latin typeface="Cambria" panose="02040503050406030204" pitchFamily="18" charset="0"/>
              <a:ea typeface="Cambria" panose="02040503050406030204" pitchFamily="18" charset="0"/>
              <a:cs typeface="Cambria" panose="02040503050406030204" pitchFamily="18" charset="0"/>
            </a:endParaRPr>
          </a:p>
        </p:txBody>
      </p:sp>
      <p:sp>
        <p:nvSpPr>
          <p:cNvPr id="24" name="CuadroTexto 23">
            <a:extLst>
              <a:ext uri="{FF2B5EF4-FFF2-40B4-BE49-F238E27FC236}">
                <a16:creationId xmlns:a16="http://schemas.microsoft.com/office/drawing/2014/main" id="{10BBF897-94E6-43C2-BCEB-460D90B7ACB5}"/>
              </a:ext>
            </a:extLst>
          </p:cNvPr>
          <p:cNvSpPr txBox="1"/>
          <p:nvPr/>
        </p:nvSpPr>
        <p:spPr>
          <a:xfrm>
            <a:off x="145480" y="1112562"/>
            <a:ext cx="4754158" cy="830997"/>
          </a:xfrm>
          <a:prstGeom prst="rect">
            <a:avLst/>
          </a:prstGeom>
          <a:noFill/>
        </p:spPr>
        <p:txBody>
          <a:bodyPr wrap="square">
            <a:spAutoFit/>
          </a:bodyPr>
          <a:lstStyle>
            <a:defPPr>
              <a:defRPr lang="es-EC"/>
            </a:defPPr>
            <a:lvl1pPr algn="just">
              <a:lnSpc>
                <a:spcPct val="120000"/>
              </a:lnSpc>
              <a:spcBef>
                <a:spcPts val="200"/>
              </a:spcBef>
              <a:spcAft>
                <a:spcPts val="800"/>
              </a:spcAft>
              <a:defRPr sz="2000" kern="1000">
                <a:solidFill>
                  <a:srgbClr val="575761"/>
                </a:solidFill>
                <a:effectLst/>
                <a:latin typeface="Cambria" panose="02040503050406030204" pitchFamily="18" charset="0"/>
                <a:ea typeface="Cambria" panose="02040503050406030204" pitchFamily="18" charset="0"/>
                <a:cs typeface="Cambria" panose="02040503050406030204" pitchFamily="18" charset="0"/>
              </a:defRPr>
            </a:lvl1pPr>
          </a:lstStyle>
          <a:p>
            <a:pPr marL="0" marR="0" lvl="0" indent="0" algn="ctr" defTabSz="914400" rtl="0" eaLnBrk="1" fontAlgn="auto" latinLnBrk="0" hangingPunct="1">
              <a:lnSpc>
                <a:spcPct val="100000"/>
              </a:lnSpc>
              <a:spcBef>
                <a:spcPts val="200"/>
              </a:spcBef>
              <a:spcAft>
                <a:spcPts val="0"/>
              </a:spcAft>
              <a:buClrTx/>
              <a:buSzTx/>
              <a:buFontTx/>
              <a:buNone/>
              <a:tabLst/>
              <a:defRPr/>
            </a:pPr>
            <a:r>
              <a:rPr kumimoji="0" lang="es-EC" sz="2400" b="1" i="0" u="none" strike="noStrike" kern="1000" cap="none" spc="0" normalizeH="0" baseline="0" noProof="0" dirty="0" err="1" smtClean="0">
                <a:ln>
                  <a:noFill/>
                </a:ln>
                <a:solidFill>
                  <a:srgbClr val="575761"/>
                </a:solidFill>
                <a:effectLst/>
                <a:uLnTx/>
                <a:uFillTx/>
                <a:latin typeface="Cambria" panose="02040503050406030204" pitchFamily="18" charset="0"/>
                <a:ea typeface="Cambria" panose="02040503050406030204" pitchFamily="18" charset="0"/>
              </a:rPr>
              <a:t>Chile’s</a:t>
            </a:r>
            <a:r>
              <a:rPr kumimoji="0" lang="es-EC" sz="2400" b="1" i="0" u="none" strike="noStrike" kern="1000" cap="none" spc="0" normalizeH="0" baseline="0" noProof="0" dirty="0" smtClean="0">
                <a:ln>
                  <a:noFill/>
                </a:ln>
                <a:solidFill>
                  <a:srgbClr val="575761"/>
                </a:solidFill>
                <a:effectLst/>
                <a:uLnTx/>
                <a:uFillTx/>
                <a:latin typeface="Cambria" panose="02040503050406030204" pitchFamily="18" charset="0"/>
                <a:ea typeface="Cambria" panose="02040503050406030204" pitchFamily="18" charset="0"/>
              </a:rPr>
              <a:t> </a:t>
            </a:r>
            <a:r>
              <a:rPr kumimoji="0" lang="es-EC" sz="2400" b="1" i="0" u="none" strike="noStrike" kern="1000" cap="none" spc="0" normalizeH="0" baseline="0" noProof="0" dirty="0" err="1" smtClean="0">
                <a:ln>
                  <a:noFill/>
                </a:ln>
                <a:solidFill>
                  <a:srgbClr val="575761"/>
                </a:solidFill>
                <a:effectLst/>
                <a:uLnTx/>
                <a:uFillTx/>
                <a:latin typeface="Cambria" panose="02040503050406030204" pitchFamily="18" charset="0"/>
                <a:ea typeface="Cambria" panose="02040503050406030204" pitchFamily="18" charset="0"/>
              </a:rPr>
              <a:t>National</a:t>
            </a:r>
            <a:r>
              <a:rPr kumimoji="0" lang="es-EC" sz="2400" b="1" i="0" u="none" strike="noStrike" kern="1000" cap="none" spc="0" normalizeH="0" baseline="0" noProof="0" dirty="0" smtClean="0">
                <a:ln>
                  <a:noFill/>
                </a:ln>
                <a:solidFill>
                  <a:srgbClr val="575761"/>
                </a:solidFill>
                <a:effectLst/>
                <a:uLnTx/>
                <a:uFillTx/>
                <a:latin typeface="Cambria" panose="02040503050406030204" pitchFamily="18" charset="0"/>
                <a:ea typeface="Cambria" panose="02040503050406030204" pitchFamily="18" charset="0"/>
              </a:rPr>
              <a:t> Green </a:t>
            </a:r>
            <a:r>
              <a:rPr kumimoji="0" lang="es-EC" sz="2400" b="1" i="0" u="none" strike="noStrike" kern="1000" cap="none" spc="0" normalizeH="0" baseline="0" noProof="0" dirty="0" err="1" smtClean="0">
                <a:ln>
                  <a:noFill/>
                </a:ln>
                <a:solidFill>
                  <a:srgbClr val="575761"/>
                </a:solidFill>
                <a:effectLst/>
                <a:uLnTx/>
                <a:uFillTx/>
                <a:latin typeface="Cambria" panose="02040503050406030204" pitchFamily="18" charset="0"/>
                <a:ea typeface="Cambria" panose="02040503050406030204" pitchFamily="18" charset="0"/>
              </a:rPr>
              <a:t>Hydrogen</a:t>
            </a:r>
            <a:r>
              <a:rPr kumimoji="0" lang="es-EC" sz="2400" b="1" i="0" u="none" strike="noStrike" kern="1000" cap="none" spc="0" normalizeH="0" baseline="0" noProof="0" dirty="0" smtClean="0">
                <a:ln>
                  <a:noFill/>
                </a:ln>
                <a:solidFill>
                  <a:srgbClr val="575761"/>
                </a:solidFill>
                <a:effectLst/>
                <a:uLnTx/>
                <a:uFillTx/>
                <a:latin typeface="Cambria" panose="02040503050406030204" pitchFamily="18" charset="0"/>
                <a:ea typeface="Cambria" panose="02040503050406030204" pitchFamily="18" charset="0"/>
              </a:rPr>
              <a:t> </a:t>
            </a:r>
            <a:r>
              <a:rPr kumimoji="0" lang="es-EC" sz="2400" b="1" i="0" u="none" strike="noStrike" kern="1000" cap="none" spc="0" normalizeH="0" baseline="0" noProof="0" dirty="0" err="1" smtClean="0">
                <a:ln>
                  <a:noFill/>
                </a:ln>
                <a:solidFill>
                  <a:srgbClr val="575761"/>
                </a:solidFill>
                <a:effectLst/>
                <a:uLnTx/>
                <a:uFillTx/>
                <a:latin typeface="Cambria" panose="02040503050406030204" pitchFamily="18" charset="0"/>
                <a:ea typeface="Cambria" panose="02040503050406030204" pitchFamily="18" charset="0"/>
              </a:rPr>
              <a:t>Strategy</a:t>
            </a:r>
            <a:r>
              <a:rPr kumimoji="0" lang="es-EC" sz="2400" b="1" i="0" u="none" strike="noStrike" kern="1000" cap="none" spc="0" normalizeH="0" noProof="0" dirty="0" smtClean="0">
                <a:ln>
                  <a:noFill/>
                </a:ln>
                <a:solidFill>
                  <a:srgbClr val="575761"/>
                </a:solidFill>
                <a:effectLst/>
                <a:uLnTx/>
                <a:uFillTx/>
                <a:latin typeface="Cambria" panose="02040503050406030204" pitchFamily="18" charset="0"/>
                <a:ea typeface="Cambria" panose="02040503050406030204" pitchFamily="18" charset="0"/>
              </a:rPr>
              <a:t> </a:t>
            </a:r>
            <a:endParaRPr kumimoji="0" lang="en-US" sz="2400" b="1" i="0" u="none" strike="noStrike" kern="1000" cap="none" spc="0" normalizeH="0" baseline="0" noProof="0" dirty="0">
              <a:ln>
                <a:noFill/>
              </a:ln>
              <a:solidFill>
                <a:srgbClr val="575761"/>
              </a:solidFill>
              <a:effectLst/>
              <a:uLnTx/>
              <a:uFillTx/>
              <a:latin typeface="Cambria" panose="02040503050406030204" pitchFamily="18" charset="0"/>
              <a:ea typeface="Cambria" panose="02040503050406030204" pitchFamily="18" charset="0"/>
            </a:endParaRPr>
          </a:p>
        </p:txBody>
      </p:sp>
      <p:graphicFrame>
        <p:nvGraphicFramePr>
          <p:cNvPr id="25" name="Gráfico 24"/>
          <p:cNvGraphicFramePr>
            <a:graphicFrameLocks/>
          </p:cNvGraphicFramePr>
          <p:nvPr>
            <p:extLst>
              <p:ext uri="{D42A27DB-BD31-4B8C-83A1-F6EECF244321}">
                <p14:modId xmlns:p14="http://schemas.microsoft.com/office/powerpoint/2010/main" val="1592125122"/>
              </p:ext>
            </p:extLst>
          </p:nvPr>
        </p:nvGraphicFramePr>
        <p:xfrm>
          <a:off x="356663" y="4503198"/>
          <a:ext cx="2460625" cy="2288461"/>
        </p:xfrm>
        <a:graphic>
          <a:graphicData uri="http://schemas.openxmlformats.org/drawingml/2006/chart">
            <c:chart xmlns:c="http://schemas.openxmlformats.org/drawingml/2006/chart" xmlns:r="http://schemas.openxmlformats.org/officeDocument/2006/relationships" r:id="rId7"/>
          </a:graphicData>
        </a:graphic>
      </p:graphicFrame>
      <p:pic>
        <p:nvPicPr>
          <p:cNvPr id="27" name="Imagen 26"/>
          <p:cNvPicPr>
            <a:picLocks noChangeAspect="1"/>
          </p:cNvPicPr>
          <p:nvPr/>
        </p:nvPicPr>
        <p:blipFill rotWithShape="1">
          <a:blip r:embed="rId8"/>
          <a:srcRect l="25075" t="63096" r="13194"/>
          <a:stretch/>
        </p:blipFill>
        <p:spPr>
          <a:xfrm>
            <a:off x="2817288" y="4518092"/>
            <a:ext cx="1884723" cy="1687261"/>
          </a:xfrm>
          <a:prstGeom prst="rect">
            <a:avLst/>
          </a:prstGeom>
        </p:spPr>
      </p:pic>
      <p:sp>
        <p:nvSpPr>
          <p:cNvPr id="28" name="Rectángulo 27"/>
          <p:cNvSpPr/>
          <p:nvPr/>
        </p:nvSpPr>
        <p:spPr>
          <a:xfrm>
            <a:off x="2432352" y="6313840"/>
            <a:ext cx="1165704" cy="369332"/>
          </a:xfrm>
          <a:prstGeom prst="rect">
            <a:avLst/>
          </a:prstGeom>
        </p:spPr>
        <p:txBody>
          <a:bodyPr wrap="none">
            <a:spAutoFit/>
          </a:bodyPr>
          <a:lstStyle/>
          <a:p>
            <a:r>
              <a:rPr lang="en-US" b="1" dirty="0" smtClean="0">
                <a:solidFill>
                  <a:schemeClr val="tx2">
                    <a:lumMod val="50000"/>
                  </a:schemeClr>
                </a:solidFill>
                <a:latin typeface="Calibri" panose="020F0502020204030204" pitchFamily="34" charset="0"/>
              </a:rPr>
              <a:t>49.57%</a:t>
            </a:r>
            <a:r>
              <a:rPr lang="en-US" b="1" dirty="0" smtClean="0">
                <a:solidFill>
                  <a:schemeClr val="tx2">
                    <a:lumMod val="50000"/>
                  </a:schemeClr>
                </a:solidFill>
              </a:rPr>
              <a:t> RE</a:t>
            </a:r>
            <a:endParaRPr lang="en-US" b="1" dirty="0">
              <a:solidFill>
                <a:schemeClr val="tx2">
                  <a:lumMod val="50000"/>
                </a:schemeClr>
              </a:solidFill>
            </a:endParaRPr>
          </a:p>
        </p:txBody>
      </p:sp>
    </p:spTree>
    <p:extLst>
      <p:ext uri="{BB962C8B-B14F-4D97-AF65-F5344CB8AC3E}">
        <p14:creationId xmlns:p14="http://schemas.microsoft.com/office/powerpoint/2010/main" val="3188604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57656" y="367752"/>
            <a:ext cx="10515600" cy="369332"/>
          </a:xfrm>
          <a:noFill/>
        </p:spPr>
        <p:txBody>
          <a:bodyPr vert="horz" wrap="square" lIns="91440" tIns="45720" rIns="91440" bIns="45720" rtlCol="0" anchor="ctr">
            <a:spAutoFit/>
          </a:bodyPr>
          <a:lstStyle/>
          <a:p>
            <a:pPr algn="r"/>
            <a:r>
              <a:rPr lang="es-EC" sz="2000" b="1" dirty="0" err="1" smtClean="0">
                <a:solidFill>
                  <a:schemeClr val="accent5">
                    <a:lumMod val="50000"/>
                  </a:schemeClr>
                </a:solidFill>
                <a:latin typeface="HelveticaNeueLT Std Med Cn"/>
              </a:rPr>
              <a:t>Costs</a:t>
            </a:r>
            <a:r>
              <a:rPr lang="es-EC" sz="2000" b="1" dirty="0" smtClean="0">
                <a:solidFill>
                  <a:schemeClr val="accent5">
                    <a:lumMod val="50000"/>
                  </a:schemeClr>
                </a:solidFill>
                <a:latin typeface="HelveticaNeueLT Std Med Cn"/>
              </a:rPr>
              <a:t> of Gray, Green and Blue H2</a:t>
            </a:r>
            <a:endParaRPr lang="en-US" sz="2000" b="1" dirty="0">
              <a:solidFill>
                <a:schemeClr val="accent5">
                  <a:lumMod val="50000"/>
                </a:schemeClr>
              </a:solidFill>
              <a:latin typeface="HelveticaNeueLT Std Med Cn"/>
            </a:endParaRPr>
          </a:p>
        </p:txBody>
      </p:sp>
      <p:sp>
        <p:nvSpPr>
          <p:cNvPr id="4" name="Rectángulo 3"/>
          <p:cNvSpPr/>
          <p:nvPr/>
        </p:nvSpPr>
        <p:spPr>
          <a:xfrm>
            <a:off x="631432" y="6343732"/>
            <a:ext cx="7139710" cy="307777"/>
          </a:xfrm>
          <a:prstGeom prst="rect">
            <a:avLst/>
          </a:prstGeom>
          <a:noFill/>
        </p:spPr>
        <p:txBody>
          <a:bodyPr wrap="square">
            <a:spAutoFit/>
          </a:bodyPr>
          <a:lstStyle/>
          <a:p>
            <a:pPr algn="ct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Source: ‘Green’ Hydrogen to Outcompete ‘Blue’ Everywhere by 2030 - https://about.bnef.com</a:t>
            </a:r>
            <a:r>
              <a:rPr lang="en-U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ttps://assets.bbhub.io/professional/sites/24/Capture1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512" y="1178934"/>
            <a:ext cx="6305550" cy="506730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BloombergNEF">
            <a:hlinkClick r:id="rId5"/>
          </p:cNvPr>
          <p:cNvSpPr>
            <a:spLocks noChangeAspect="1" noChangeArrowheads="1"/>
          </p:cNvSpPr>
          <p:nvPr/>
        </p:nvSpPr>
        <p:spPr bwMode="auto">
          <a:xfrm>
            <a:off x="63500" y="-555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CuadroTexto 7">
            <a:extLst>
              <a:ext uri="{FF2B5EF4-FFF2-40B4-BE49-F238E27FC236}">
                <a16:creationId xmlns:a16="http://schemas.microsoft.com/office/drawing/2014/main" id="{8B7F43CB-88AD-4EBA-91C8-A4C236E6BE81}"/>
              </a:ext>
            </a:extLst>
          </p:cNvPr>
          <p:cNvSpPr txBox="1"/>
          <p:nvPr/>
        </p:nvSpPr>
        <p:spPr>
          <a:xfrm>
            <a:off x="8132825" y="2505267"/>
            <a:ext cx="3744101" cy="1865126"/>
          </a:xfrm>
          <a:prstGeom prst="rect">
            <a:avLst/>
          </a:prstGeom>
          <a:noFill/>
        </p:spPr>
        <p:txBody>
          <a:bodyPr wrap="square">
            <a:spAutoFit/>
          </a:bodyPr>
          <a:lstStyle>
            <a:defPPr>
              <a:defRPr lang="es-EC"/>
            </a:defPPr>
            <a:lvl1pPr algn="just">
              <a:lnSpc>
                <a:spcPct val="120000"/>
              </a:lnSpc>
              <a:spcBef>
                <a:spcPts val="200"/>
              </a:spcBef>
              <a:spcAft>
                <a:spcPts val="800"/>
              </a:spcAft>
              <a:defRPr kern="1000">
                <a:solidFill>
                  <a:srgbClr val="575761"/>
                </a:solidFill>
                <a:effectLst/>
                <a:latin typeface="Cambria" panose="02040503050406030204" pitchFamily="18" charset="0"/>
                <a:ea typeface="Cambria" panose="02040503050406030204" pitchFamily="18" charset="0"/>
                <a:cs typeface="Cambria" panose="02040503050406030204" pitchFamily="18" charset="0"/>
              </a:defRPr>
            </a:lvl1pPr>
          </a:lstStyle>
          <a:p>
            <a:pPr marL="0" marR="0" lvl="0" indent="0" defTabSz="914400" rtl="0" eaLnBrk="1" fontAlgn="auto" latinLnBrk="0" hangingPunct="1">
              <a:lnSpc>
                <a:spcPct val="120000"/>
              </a:lnSpc>
              <a:spcBef>
                <a:spcPts val="200"/>
              </a:spcBef>
              <a:spcAft>
                <a:spcPts val="800"/>
              </a:spcAft>
              <a:buClrTx/>
              <a:buSzTx/>
              <a:buFontTx/>
              <a:buNone/>
              <a:tabLst/>
              <a:defRPr sz="1800" kern="1000">
                <a:ln>
                  <a:noFill/>
                </a:ln>
                <a:solidFill>
                  <a:srgbClr val="575761"/>
                </a:solidFill>
                <a:effectLst/>
                <a:uLnTx/>
                <a:uFillTx/>
                <a:latin typeface="Cambria" panose="02040503050406030204" pitchFamily="18" charset="0"/>
                <a:ea typeface="Cambria" panose="02040503050406030204" pitchFamily="18" charset="0"/>
              </a:defRPr>
            </a:pPr>
            <a:r>
              <a:rPr lang="es-EC" sz="2400" dirty="0" err="1" smtClean="0"/>
              <a:t>Carbon</a:t>
            </a:r>
            <a:r>
              <a:rPr lang="es-EC" sz="2400" dirty="0" smtClean="0"/>
              <a:t> capture,  </a:t>
            </a:r>
            <a:r>
              <a:rPr lang="es-EC" sz="2400" dirty="0" err="1" smtClean="0"/>
              <a:t>utilization</a:t>
            </a:r>
            <a:r>
              <a:rPr lang="es-EC" sz="2400" dirty="0" smtClean="0"/>
              <a:t> and </a:t>
            </a:r>
            <a:r>
              <a:rPr lang="es-EC" sz="2400" dirty="0" err="1" smtClean="0"/>
              <a:t>storage</a:t>
            </a:r>
            <a:r>
              <a:rPr lang="es-EC" sz="2400" dirty="0" smtClean="0"/>
              <a:t> </a:t>
            </a:r>
            <a:r>
              <a:rPr lang="es-EC" sz="2400" dirty="0" err="1" smtClean="0"/>
              <a:t>technologies</a:t>
            </a:r>
            <a:r>
              <a:rPr lang="es-EC" sz="2400" dirty="0" smtClean="0"/>
              <a:t> </a:t>
            </a:r>
            <a:r>
              <a:rPr lang="es-EC" sz="2400" dirty="0" err="1" smtClean="0"/>
              <a:t>increase</a:t>
            </a:r>
            <a:r>
              <a:rPr lang="es-EC" sz="2400" dirty="0" smtClean="0"/>
              <a:t> </a:t>
            </a:r>
            <a:r>
              <a:rPr lang="es-EC" sz="2400" dirty="0" err="1" smtClean="0"/>
              <a:t>the</a:t>
            </a:r>
            <a:r>
              <a:rPr lang="es-EC" sz="2400" dirty="0" smtClean="0"/>
              <a:t> </a:t>
            </a:r>
            <a:r>
              <a:rPr lang="es-EC" sz="2400" dirty="0" err="1" smtClean="0"/>
              <a:t>costs</a:t>
            </a:r>
            <a:r>
              <a:rPr lang="es-EC" sz="2400" dirty="0" smtClean="0"/>
              <a:t> of blue </a:t>
            </a:r>
            <a:r>
              <a:rPr lang="es-EC" sz="2400" dirty="0" err="1" smtClean="0"/>
              <a:t>hydrogen</a:t>
            </a:r>
            <a:r>
              <a:rPr lang="es-EC" sz="2400" dirty="0" smtClean="0"/>
              <a:t>.</a:t>
            </a:r>
            <a:endParaRPr sz="2400" dirty="0"/>
          </a:p>
        </p:txBody>
      </p:sp>
    </p:spTree>
    <p:extLst>
      <p:ext uri="{BB962C8B-B14F-4D97-AF65-F5344CB8AC3E}">
        <p14:creationId xmlns:p14="http://schemas.microsoft.com/office/powerpoint/2010/main" val="41043425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ítulo 3">
            <a:extLst>
              <a:ext uri="{FF2B5EF4-FFF2-40B4-BE49-F238E27FC236}">
                <a16:creationId xmlns:a16="http://schemas.microsoft.com/office/drawing/2014/main" id="{A35421F1-A99C-4CB7-80A6-3C8888001F8D}"/>
              </a:ext>
            </a:extLst>
          </p:cNvPr>
          <p:cNvSpPr txBox="1">
            <a:spLocks/>
          </p:cNvSpPr>
          <p:nvPr/>
        </p:nvSpPr>
        <p:spPr>
          <a:xfrm>
            <a:off x="881985" y="-276222"/>
            <a:ext cx="6433458" cy="954107"/>
          </a:xfrm>
          <a:prstGeom prst="rect">
            <a:avLst/>
          </a:prstGeom>
          <a:noFill/>
        </p:spPr>
        <p:txBody>
          <a:bodyPr vert="horz" wrap="square" lIns="91440" tIns="45720" rIns="91440" bIns="4572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a:ln>
                  <a:noFill/>
                </a:ln>
                <a:solidFill>
                  <a:prstClr val="white">
                    <a:lumMod val="50000"/>
                  </a:prstClr>
                </a:solidFill>
                <a:effectLst/>
                <a:uLnTx/>
                <a:uFillTx/>
                <a:latin typeface="Times New Roman"/>
                <a:ea typeface="+mj-ea"/>
                <a:cs typeface="Times New Roman"/>
              </a:rPr>
              <a:t/>
            </a:r>
            <a:br>
              <a:rPr kumimoji="0" lang="es-ES" sz="2800" b="0" i="0" u="none" strike="noStrike" kern="1200" cap="none" spc="0" normalizeH="0" baseline="0" noProof="0">
                <a:ln>
                  <a:noFill/>
                </a:ln>
                <a:solidFill>
                  <a:prstClr val="white">
                    <a:lumMod val="50000"/>
                  </a:prstClr>
                </a:solidFill>
                <a:effectLst/>
                <a:uLnTx/>
                <a:uFillTx/>
                <a:latin typeface="Times New Roman"/>
                <a:ea typeface="+mj-ea"/>
                <a:cs typeface="Times New Roman"/>
              </a:rPr>
            </a:br>
            <a:endParaRPr kumimoji="0" lang="es-ES" sz="2800" b="0" i="0" u="none" strike="noStrike" kern="1200" cap="none" spc="0" normalizeH="0" baseline="0" noProof="0" dirty="0">
              <a:ln>
                <a:noFill/>
              </a:ln>
              <a:solidFill>
                <a:srgbClr val="E7E6E6">
                  <a:lumMod val="50000"/>
                </a:srgbClr>
              </a:solidFill>
              <a:effectLst/>
              <a:uLnTx/>
              <a:uFillTx/>
              <a:latin typeface="Times New Roman"/>
              <a:ea typeface="+mj-ea"/>
              <a:cs typeface="Times New Roman"/>
            </a:endParaRPr>
          </a:p>
        </p:txBody>
      </p:sp>
      <p:sp>
        <p:nvSpPr>
          <p:cNvPr id="20" name="CuadroTexto 19">
            <a:extLst>
              <a:ext uri="{FF2B5EF4-FFF2-40B4-BE49-F238E27FC236}">
                <a16:creationId xmlns:a16="http://schemas.microsoft.com/office/drawing/2014/main" id="{A99D9290-DA0F-499B-BE16-A173E9570A9C}"/>
              </a:ext>
            </a:extLst>
          </p:cNvPr>
          <p:cNvSpPr txBox="1"/>
          <p:nvPr/>
        </p:nvSpPr>
        <p:spPr>
          <a:xfrm>
            <a:off x="5981700" y="493219"/>
            <a:ext cx="5880847" cy="369332"/>
          </a:xfrm>
          <a:prstGeom prst="rect">
            <a:avLst/>
          </a:prstGeom>
          <a:noFill/>
        </p:spPr>
        <p:txBody>
          <a:bodyPr vert="horz" wrap="square" lIns="91440" tIns="45720" rIns="91440" bIns="45720" rtlCol="0" anchor="ctr">
            <a:spAutoFit/>
          </a:bodyPr>
          <a:lstStyle>
            <a:defPPr>
              <a:defRPr lang="es-ES_tradnl"/>
            </a:defPPr>
            <a:lvl1pPr algn="r">
              <a:lnSpc>
                <a:spcPct val="90000"/>
              </a:lnSpc>
              <a:spcBef>
                <a:spcPct val="0"/>
              </a:spcBef>
              <a:buNone/>
              <a:defRPr sz="2000" b="1">
                <a:solidFill>
                  <a:schemeClr val="accent5">
                    <a:lumMod val="50000"/>
                  </a:schemeClr>
                </a:solidFill>
                <a:latin typeface="HelveticaNeueLT Std Med Cn"/>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sz="2000" b="1" i="0" u="none" strike="noStrike" kern="1200" cap="none" spc="0" normalizeH="0" baseline="0" noProof="0" dirty="0">
                <a:ln>
                  <a:noFill/>
                </a:ln>
                <a:solidFill>
                  <a:srgbClr val="5B9BD5">
                    <a:lumMod val="50000"/>
                  </a:srgbClr>
                </a:solidFill>
                <a:effectLst/>
                <a:uLnTx/>
                <a:uFillTx/>
                <a:latin typeface="HelveticaNeueLT Std Med Cn"/>
                <a:ea typeface="+mj-ea"/>
                <a:cs typeface="+mj-cs"/>
              </a:rPr>
              <a:t>Cost reduction in production and applications</a:t>
            </a:r>
            <a:endParaRPr kumimoji="0" lang="en-US" sz="2000" b="1" i="0" u="none" strike="noStrike" kern="1200" cap="none" spc="0" normalizeH="0" baseline="0" noProof="0" dirty="0">
              <a:ln>
                <a:noFill/>
              </a:ln>
              <a:solidFill>
                <a:srgbClr val="5B9BD5">
                  <a:lumMod val="50000"/>
                </a:srgbClr>
              </a:solidFill>
              <a:effectLst/>
              <a:uLnTx/>
              <a:uFillTx/>
              <a:latin typeface="HelveticaNeueLT Std Med Cn"/>
              <a:ea typeface="+mj-ea"/>
              <a:cs typeface="+mj-cs"/>
            </a:endParaRPr>
          </a:p>
        </p:txBody>
      </p:sp>
      <p:pic>
        <p:nvPicPr>
          <p:cNvPr id="3" name="Imagen 2">
            <a:extLst>
              <a:ext uri="{FF2B5EF4-FFF2-40B4-BE49-F238E27FC236}">
                <a16:creationId xmlns:a16="http://schemas.microsoft.com/office/drawing/2014/main" id="{19D160D2-F331-453E-B24D-208501043231}"/>
              </a:ext>
            </a:extLst>
          </p:cNvPr>
          <p:cNvPicPr>
            <a:picLocks noChangeAspect="1"/>
          </p:cNvPicPr>
          <p:nvPr/>
        </p:nvPicPr>
        <p:blipFill>
          <a:blip r:embed="rId3"/>
          <a:stretch>
            <a:fillRect/>
          </a:stretch>
        </p:blipFill>
        <p:spPr>
          <a:xfrm>
            <a:off x="0" y="1498226"/>
            <a:ext cx="6181203" cy="4077821"/>
          </a:xfrm>
          <a:prstGeom prst="rect">
            <a:avLst/>
          </a:prstGeom>
        </p:spPr>
      </p:pic>
      <p:pic>
        <p:nvPicPr>
          <p:cNvPr id="4" name="Imagen 3">
            <a:extLst>
              <a:ext uri="{FF2B5EF4-FFF2-40B4-BE49-F238E27FC236}">
                <a16:creationId xmlns:a16="http://schemas.microsoft.com/office/drawing/2014/main" id="{89C94E23-E4BC-475F-99A3-53593809C84A}"/>
              </a:ext>
            </a:extLst>
          </p:cNvPr>
          <p:cNvPicPr>
            <a:picLocks noChangeAspect="1"/>
          </p:cNvPicPr>
          <p:nvPr/>
        </p:nvPicPr>
        <p:blipFill>
          <a:blip r:embed="rId4"/>
          <a:stretch>
            <a:fillRect/>
          </a:stretch>
        </p:blipFill>
        <p:spPr>
          <a:xfrm>
            <a:off x="6181202" y="1498226"/>
            <a:ext cx="6010797" cy="4218557"/>
          </a:xfrm>
          <a:prstGeom prst="rect">
            <a:avLst/>
          </a:prstGeom>
        </p:spPr>
      </p:pic>
    </p:spTree>
    <p:extLst>
      <p:ext uri="{BB962C8B-B14F-4D97-AF65-F5344CB8AC3E}">
        <p14:creationId xmlns:p14="http://schemas.microsoft.com/office/powerpoint/2010/main" val="4234473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24000" y="2509837"/>
            <a:ext cx="9144000" cy="1838325"/>
          </a:xfrm>
        </p:spPr>
        <p:txBody>
          <a:bodyPr>
            <a:noAutofit/>
          </a:bodyPr>
          <a:lstStyle/>
          <a:p>
            <a:pPr>
              <a:defRPr sz="4800">
                <a:solidFill>
                  <a:srgbClr val="092C74"/>
                </a:solidFill>
                <a:latin typeface="+mn-lt"/>
              </a:defRPr>
            </a:pPr>
            <a:r>
              <a:t>Thank you</a:t>
            </a:r>
            <a:endParaRPr lang="es-ES_tradnl" sz="4800" dirty="0">
              <a:solidFill>
                <a:srgbClr val="092C74"/>
              </a:solidFill>
              <a:latin typeface="+mn-lt"/>
            </a:endParaRPr>
          </a:p>
        </p:txBody>
      </p:sp>
    </p:spTree>
    <p:extLst>
      <p:ext uri="{BB962C8B-B14F-4D97-AF65-F5344CB8AC3E}">
        <p14:creationId xmlns:p14="http://schemas.microsoft.com/office/powerpoint/2010/main" val="2496659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E996EA2B03324F97DA889E63BF3CD1" ma:contentTypeVersion="12" ma:contentTypeDescription="Create a new document." ma:contentTypeScope="" ma:versionID="cb8f37b50f659760884f1829b66ae3b8">
  <xsd:schema xmlns:xsd="http://www.w3.org/2001/XMLSchema" xmlns:xs="http://www.w3.org/2001/XMLSchema" xmlns:p="http://schemas.microsoft.com/office/2006/metadata/properties" xmlns:ns2="d73a648b-5eff-419d-8fad-e3c33ac0f470" xmlns:ns3="bd8b5ff6-348d-45b9-951f-0df615e6bd74" targetNamespace="http://schemas.microsoft.com/office/2006/metadata/properties" ma:root="true" ma:fieldsID="0764e646140b413eec898ce0061f4326" ns2:_="" ns3:_="">
    <xsd:import namespace="d73a648b-5eff-419d-8fad-e3c33ac0f470"/>
    <xsd:import namespace="bd8b5ff6-348d-45b9-951f-0df615e6bd7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3a648b-5eff-419d-8fad-e3c33ac0f47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8b5ff6-348d-45b9-951f-0df615e6bd7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05E8E5-2820-4C62-AA37-EE82102A87BE}"/>
</file>

<file path=customXml/itemProps2.xml><?xml version="1.0" encoding="utf-8"?>
<ds:datastoreItem xmlns:ds="http://schemas.openxmlformats.org/officeDocument/2006/customXml" ds:itemID="{03FA865B-B853-48DD-AF97-8BBCC32BB367}"/>
</file>

<file path=customXml/itemProps3.xml><?xml version="1.0" encoding="utf-8"?>
<ds:datastoreItem xmlns:ds="http://schemas.openxmlformats.org/officeDocument/2006/customXml" ds:itemID="{8F790EA4-29E0-4FF0-9D44-7FE7DAA7AAF3}"/>
</file>

<file path=docProps/app.xml><?xml version="1.0" encoding="utf-8"?>
<Properties xmlns="http://schemas.openxmlformats.org/officeDocument/2006/extended-properties" xmlns:vt="http://schemas.openxmlformats.org/officeDocument/2006/docPropsVTypes">
  <TotalTime>914</TotalTime>
  <Words>388</Words>
  <Application>Microsoft Office PowerPoint</Application>
  <PresentationFormat>Panorámica</PresentationFormat>
  <Paragraphs>40</Paragraphs>
  <Slides>8</Slides>
  <Notes>2</Notes>
  <HiddenSlides>0</HiddenSlides>
  <MMClips>0</MMClips>
  <ScaleCrop>false</ScaleCrop>
  <HeadingPairs>
    <vt:vector size="6" baseType="variant">
      <vt:variant>
        <vt:lpstr>Fuentes usadas</vt:lpstr>
      </vt:variant>
      <vt:variant>
        <vt:i4>6</vt:i4>
      </vt:variant>
      <vt:variant>
        <vt:lpstr>Tema</vt:lpstr>
      </vt:variant>
      <vt:variant>
        <vt:i4>5</vt:i4>
      </vt:variant>
      <vt:variant>
        <vt:lpstr>Títulos de diapositiva</vt:lpstr>
      </vt:variant>
      <vt:variant>
        <vt:i4>8</vt:i4>
      </vt:variant>
    </vt:vector>
  </HeadingPairs>
  <TitlesOfParts>
    <vt:vector size="19" baseType="lpstr">
      <vt:lpstr>Arial</vt:lpstr>
      <vt:lpstr>Calibri</vt:lpstr>
      <vt:lpstr>Calibri Light</vt:lpstr>
      <vt:lpstr>Cambria</vt:lpstr>
      <vt:lpstr>HelveticaNeueLT Std Med Cn</vt:lpstr>
      <vt:lpstr>Times New Roman</vt:lpstr>
      <vt:lpstr>1_Tema de Office</vt:lpstr>
      <vt:lpstr>2_Tema de Office</vt:lpstr>
      <vt:lpstr>3_Tema de Office</vt:lpstr>
      <vt:lpstr>4_Tema de Office</vt:lpstr>
      <vt:lpstr>5_Tema de Office</vt:lpstr>
      <vt:lpstr>Presentación de PowerPoint</vt:lpstr>
      <vt:lpstr>Presentación de PowerPoint</vt:lpstr>
      <vt:lpstr>Green H2 opportunities in LAC</vt:lpstr>
      <vt:lpstr>Green H2 opportunities in LAC</vt:lpstr>
      <vt:lpstr>Presentación de PowerPoint</vt:lpstr>
      <vt:lpstr>Costs of Gray, Green and Blue H2</vt:lpstr>
      <vt:lpstr>Presentación de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OLADE</dc:creator>
  <cp:lastModifiedBy>Rossana</cp:lastModifiedBy>
  <cp:revision>121</cp:revision>
  <dcterms:created xsi:type="dcterms:W3CDTF">2021-08-19T19:33:53Z</dcterms:created>
  <dcterms:modified xsi:type="dcterms:W3CDTF">2021-10-28T18:08:55Z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0x01010095E996EA2B03324F97DA889E63BF3CD1</vt:lpwstr>
  </property>
</Properties>
</file>